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</p:sldIdLst>
  <p:sldSz cx="10058400" cy="7772400"/>
  <p:notesSz cx="6858000" cy="9144000"/>
  <p:defaultTextStyle>
    <a:defPPr>
      <a:defRPr lang="en-US"/>
    </a:defPPr>
    <a:lvl1pPr marL="0" algn="l" defTabSz="509412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1pPr>
    <a:lvl2pPr marL="509412" algn="l" defTabSz="509412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2pPr>
    <a:lvl3pPr marL="1018824" algn="l" defTabSz="509412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3pPr>
    <a:lvl4pPr marL="1528237" algn="l" defTabSz="509412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4pPr>
    <a:lvl5pPr marL="2037649" algn="l" defTabSz="509412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5pPr>
    <a:lvl6pPr marL="2547061" algn="l" defTabSz="509412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6pPr>
    <a:lvl7pPr marL="3056473" algn="l" defTabSz="509412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7pPr>
    <a:lvl8pPr marL="3565886" algn="l" defTabSz="509412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8pPr>
    <a:lvl9pPr marL="4075298" algn="l" defTabSz="509412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4DB7E6"/>
    <a:srgbClr val="F26166"/>
    <a:srgbClr val="FFE8AA"/>
    <a:srgbClr val="F9B462"/>
    <a:srgbClr val="FFD787"/>
    <a:srgbClr val="B6D071"/>
    <a:srgbClr val="ED1C24"/>
    <a:srgbClr val="96BC33"/>
    <a:srgbClr val="0098DB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 snapToGrid="0" snapToObjects="1">
      <p:cViewPr>
        <p:scale>
          <a:sx n="130" d="100"/>
          <a:sy n="130" d="100"/>
        </p:scale>
        <p:origin x="-852" y="-78"/>
      </p:cViewPr>
      <p:guideLst>
        <p:guide orient="horz" pos="2448"/>
        <p:guide pos="3168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4380" y="2414482"/>
            <a:ext cx="8549640" cy="166602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8760" y="4404360"/>
            <a:ext cx="7040880" cy="198628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094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188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282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3764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5470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0564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5658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07529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9E0A78-D9FC-584E-857D-CF5213AB025D}" type="datetimeFigureOut">
              <a:rPr lang="en-US" smtClean="0"/>
              <a:pPr/>
              <a:t>11/22/2013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A77BA6-3DAA-3349-8F71-0BDF4177F2D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1172651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9E0A78-D9FC-584E-857D-CF5213AB025D}" type="datetimeFigureOut">
              <a:rPr lang="en-US" smtClean="0"/>
              <a:pPr/>
              <a:t>11/22/2013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A77BA6-3DAA-3349-8F71-0BDF4177F2D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1339508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92340" y="311257"/>
            <a:ext cx="2263140" cy="663172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2920" y="311257"/>
            <a:ext cx="6621780" cy="663172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9E0A78-D9FC-584E-857D-CF5213AB025D}" type="datetimeFigureOut">
              <a:rPr lang="en-US" smtClean="0"/>
              <a:pPr/>
              <a:t>11/22/2013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A77BA6-3DAA-3349-8F71-0BDF4177F2D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2487824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9E0A78-D9FC-584E-857D-CF5213AB025D}" type="datetimeFigureOut">
              <a:rPr lang="en-US" smtClean="0"/>
              <a:pPr/>
              <a:t>11/22/2013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A77BA6-3DAA-3349-8F71-0BDF4177F2D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4242853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4544" y="4994487"/>
            <a:ext cx="8549640" cy="1543685"/>
          </a:xfrm>
        </p:spPr>
        <p:txBody>
          <a:bodyPr anchor="t"/>
          <a:lstStyle>
            <a:lvl1pPr algn="l">
              <a:defRPr sz="45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4544" y="3294275"/>
            <a:ext cx="8549640" cy="1700212"/>
          </a:xfrm>
        </p:spPr>
        <p:txBody>
          <a:bodyPr anchor="b"/>
          <a:lstStyle>
            <a:lvl1pPr marL="0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509412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101882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52823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203764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54706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305647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56588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407529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9E0A78-D9FC-584E-857D-CF5213AB025D}" type="datetimeFigureOut">
              <a:rPr lang="en-US" smtClean="0"/>
              <a:pPr/>
              <a:t>11/22/2013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A77BA6-3DAA-3349-8F71-0BDF4177F2D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0447818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2920" y="1813560"/>
            <a:ext cx="4442460" cy="5129425"/>
          </a:xfrm>
        </p:spPr>
        <p:txBody>
          <a:bodyPr/>
          <a:lstStyle>
            <a:lvl1pPr>
              <a:defRPr sz="3100"/>
            </a:lvl1pPr>
            <a:lvl2pPr>
              <a:defRPr sz="27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13020" y="1813560"/>
            <a:ext cx="4442460" cy="5129425"/>
          </a:xfrm>
        </p:spPr>
        <p:txBody>
          <a:bodyPr/>
          <a:lstStyle>
            <a:lvl1pPr>
              <a:defRPr sz="3100"/>
            </a:lvl1pPr>
            <a:lvl2pPr>
              <a:defRPr sz="27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9E0A78-D9FC-584E-857D-CF5213AB025D}" type="datetimeFigureOut">
              <a:rPr lang="en-US" smtClean="0"/>
              <a:pPr/>
              <a:t>11/22/2013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A77BA6-3DAA-3349-8F71-0BDF4177F2D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9116209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2920" y="1739795"/>
            <a:ext cx="4444207" cy="725064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09412" indent="0">
              <a:buNone/>
              <a:defRPr sz="2200" b="1"/>
            </a:lvl2pPr>
            <a:lvl3pPr marL="1018824" indent="0">
              <a:buNone/>
              <a:defRPr sz="2000" b="1"/>
            </a:lvl3pPr>
            <a:lvl4pPr marL="1528237" indent="0">
              <a:buNone/>
              <a:defRPr sz="1800" b="1"/>
            </a:lvl4pPr>
            <a:lvl5pPr marL="2037649" indent="0">
              <a:buNone/>
              <a:defRPr sz="1800" b="1"/>
            </a:lvl5pPr>
            <a:lvl6pPr marL="2547061" indent="0">
              <a:buNone/>
              <a:defRPr sz="1800" b="1"/>
            </a:lvl6pPr>
            <a:lvl7pPr marL="3056473" indent="0">
              <a:buNone/>
              <a:defRPr sz="1800" b="1"/>
            </a:lvl7pPr>
            <a:lvl8pPr marL="3565886" indent="0">
              <a:buNone/>
              <a:defRPr sz="1800" b="1"/>
            </a:lvl8pPr>
            <a:lvl9pPr marL="4075298" indent="0">
              <a:buNone/>
              <a:defRPr sz="18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2920" y="2464859"/>
            <a:ext cx="4444207" cy="4478126"/>
          </a:xfrm>
        </p:spPr>
        <p:txBody>
          <a:bodyPr/>
          <a:lstStyle>
            <a:lvl1pPr>
              <a:defRPr sz="27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09528" y="1739795"/>
            <a:ext cx="4445953" cy="725064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09412" indent="0">
              <a:buNone/>
              <a:defRPr sz="2200" b="1"/>
            </a:lvl2pPr>
            <a:lvl3pPr marL="1018824" indent="0">
              <a:buNone/>
              <a:defRPr sz="2000" b="1"/>
            </a:lvl3pPr>
            <a:lvl4pPr marL="1528237" indent="0">
              <a:buNone/>
              <a:defRPr sz="1800" b="1"/>
            </a:lvl4pPr>
            <a:lvl5pPr marL="2037649" indent="0">
              <a:buNone/>
              <a:defRPr sz="1800" b="1"/>
            </a:lvl5pPr>
            <a:lvl6pPr marL="2547061" indent="0">
              <a:buNone/>
              <a:defRPr sz="1800" b="1"/>
            </a:lvl6pPr>
            <a:lvl7pPr marL="3056473" indent="0">
              <a:buNone/>
              <a:defRPr sz="1800" b="1"/>
            </a:lvl7pPr>
            <a:lvl8pPr marL="3565886" indent="0">
              <a:buNone/>
              <a:defRPr sz="1800" b="1"/>
            </a:lvl8pPr>
            <a:lvl9pPr marL="4075298" indent="0">
              <a:buNone/>
              <a:defRPr sz="18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09528" y="2464859"/>
            <a:ext cx="4445953" cy="4478126"/>
          </a:xfrm>
        </p:spPr>
        <p:txBody>
          <a:bodyPr/>
          <a:lstStyle>
            <a:lvl1pPr>
              <a:defRPr sz="27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9E0A78-D9FC-584E-857D-CF5213AB025D}" type="datetimeFigureOut">
              <a:rPr lang="en-US" smtClean="0"/>
              <a:pPr/>
              <a:t>11/22/2013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A77BA6-3DAA-3349-8F71-0BDF4177F2D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98427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9E0A78-D9FC-584E-857D-CF5213AB025D}" type="datetimeFigureOut">
              <a:rPr lang="en-US" smtClean="0"/>
              <a:pPr/>
              <a:t>11/22/2013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A77BA6-3DAA-3349-8F71-0BDF4177F2D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1220218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9E0A78-D9FC-584E-857D-CF5213AB025D}" type="datetimeFigureOut">
              <a:rPr lang="en-US" smtClean="0"/>
              <a:pPr/>
              <a:t>11/22/2013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A77BA6-3DAA-3349-8F71-0BDF4177F2D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968514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1" y="309457"/>
            <a:ext cx="3309144" cy="1316990"/>
          </a:xfrm>
        </p:spPr>
        <p:txBody>
          <a:bodyPr anchor="b"/>
          <a:lstStyle>
            <a:lvl1pPr algn="l">
              <a:defRPr sz="22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32555" y="309457"/>
            <a:ext cx="5622925" cy="6633528"/>
          </a:xfrm>
        </p:spPr>
        <p:txBody>
          <a:bodyPr/>
          <a:lstStyle>
            <a:lvl1pPr>
              <a:defRPr sz="3600"/>
            </a:lvl1pPr>
            <a:lvl2pPr>
              <a:defRPr sz="3100"/>
            </a:lvl2pPr>
            <a:lvl3pPr>
              <a:defRPr sz="27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2921" y="1626447"/>
            <a:ext cx="3309144" cy="5316538"/>
          </a:xfrm>
        </p:spPr>
        <p:txBody>
          <a:bodyPr/>
          <a:lstStyle>
            <a:lvl1pPr marL="0" indent="0">
              <a:buNone/>
              <a:defRPr sz="1600"/>
            </a:lvl1pPr>
            <a:lvl2pPr marL="509412" indent="0">
              <a:buNone/>
              <a:defRPr sz="1300"/>
            </a:lvl2pPr>
            <a:lvl3pPr marL="1018824" indent="0">
              <a:buNone/>
              <a:defRPr sz="1100"/>
            </a:lvl3pPr>
            <a:lvl4pPr marL="1528237" indent="0">
              <a:buNone/>
              <a:defRPr sz="1000"/>
            </a:lvl4pPr>
            <a:lvl5pPr marL="2037649" indent="0">
              <a:buNone/>
              <a:defRPr sz="1000"/>
            </a:lvl5pPr>
            <a:lvl6pPr marL="2547061" indent="0">
              <a:buNone/>
              <a:defRPr sz="1000"/>
            </a:lvl6pPr>
            <a:lvl7pPr marL="3056473" indent="0">
              <a:buNone/>
              <a:defRPr sz="1000"/>
            </a:lvl7pPr>
            <a:lvl8pPr marL="3565886" indent="0">
              <a:buNone/>
              <a:defRPr sz="1000"/>
            </a:lvl8pPr>
            <a:lvl9pPr marL="4075298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9E0A78-D9FC-584E-857D-CF5213AB025D}" type="datetimeFigureOut">
              <a:rPr lang="en-US" smtClean="0"/>
              <a:pPr/>
              <a:t>11/22/2013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A77BA6-3DAA-3349-8F71-0BDF4177F2D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32951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1517" y="5440680"/>
            <a:ext cx="6035040" cy="642303"/>
          </a:xfrm>
        </p:spPr>
        <p:txBody>
          <a:bodyPr anchor="b"/>
          <a:lstStyle>
            <a:lvl1pPr algn="l">
              <a:defRPr sz="22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71517" y="694478"/>
            <a:ext cx="6035040" cy="4663440"/>
          </a:xfrm>
        </p:spPr>
        <p:txBody>
          <a:bodyPr/>
          <a:lstStyle>
            <a:lvl1pPr marL="0" indent="0">
              <a:buNone/>
              <a:defRPr sz="3600"/>
            </a:lvl1pPr>
            <a:lvl2pPr marL="509412" indent="0">
              <a:buNone/>
              <a:defRPr sz="3100"/>
            </a:lvl2pPr>
            <a:lvl3pPr marL="1018824" indent="0">
              <a:buNone/>
              <a:defRPr sz="2700"/>
            </a:lvl3pPr>
            <a:lvl4pPr marL="1528237" indent="0">
              <a:buNone/>
              <a:defRPr sz="2200"/>
            </a:lvl4pPr>
            <a:lvl5pPr marL="2037649" indent="0">
              <a:buNone/>
              <a:defRPr sz="2200"/>
            </a:lvl5pPr>
            <a:lvl6pPr marL="2547061" indent="0">
              <a:buNone/>
              <a:defRPr sz="2200"/>
            </a:lvl6pPr>
            <a:lvl7pPr marL="3056473" indent="0">
              <a:buNone/>
              <a:defRPr sz="2200"/>
            </a:lvl7pPr>
            <a:lvl8pPr marL="3565886" indent="0">
              <a:buNone/>
              <a:defRPr sz="2200"/>
            </a:lvl8pPr>
            <a:lvl9pPr marL="4075298" indent="0">
              <a:buNone/>
              <a:defRPr sz="22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71517" y="6082983"/>
            <a:ext cx="6035040" cy="912177"/>
          </a:xfrm>
        </p:spPr>
        <p:txBody>
          <a:bodyPr/>
          <a:lstStyle>
            <a:lvl1pPr marL="0" indent="0">
              <a:buNone/>
              <a:defRPr sz="1600"/>
            </a:lvl1pPr>
            <a:lvl2pPr marL="509412" indent="0">
              <a:buNone/>
              <a:defRPr sz="1300"/>
            </a:lvl2pPr>
            <a:lvl3pPr marL="1018824" indent="0">
              <a:buNone/>
              <a:defRPr sz="1100"/>
            </a:lvl3pPr>
            <a:lvl4pPr marL="1528237" indent="0">
              <a:buNone/>
              <a:defRPr sz="1000"/>
            </a:lvl4pPr>
            <a:lvl5pPr marL="2037649" indent="0">
              <a:buNone/>
              <a:defRPr sz="1000"/>
            </a:lvl5pPr>
            <a:lvl6pPr marL="2547061" indent="0">
              <a:buNone/>
              <a:defRPr sz="1000"/>
            </a:lvl6pPr>
            <a:lvl7pPr marL="3056473" indent="0">
              <a:buNone/>
              <a:defRPr sz="1000"/>
            </a:lvl7pPr>
            <a:lvl8pPr marL="3565886" indent="0">
              <a:buNone/>
              <a:defRPr sz="1000"/>
            </a:lvl8pPr>
            <a:lvl9pPr marL="4075298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9E0A78-D9FC-584E-857D-CF5213AB025D}" type="datetimeFigureOut">
              <a:rPr lang="en-US" smtClean="0"/>
              <a:pPr/>
              <a:t>11/22/2013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A77BA6-3DAA-3349-8F71-0BDF4177F2D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2723516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02920" y="311256"/>
            <a:ext cx="9052560" cy="1295400"/>
          </a:xfrm>
          <a:prstGeom prst="rect">
            <a:avLst/>
          </a:prstGeom>
        </p:spPr>
        <p:txBody>
          <a:bodyPr vert="horz" lIns="101882" tIns="50941" rIns="101882" bIns="50941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2920" y="1813560"/>
            <a:ext cx="9052560" cy="5129425"/>
          </a:xfrm>
          <a:prstGeom prst="rect">
            <a:avLst/>
          </a:prstGeom>
        </p:spPr>
        <p:txBody>
          <a:bodyPr vert="horz" lIns="101882" tIns="50941" rIns="101882" bIns="50941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02920" y="7203864"/>
            <a:ext cx="2346960" cy="413808"/>
          </a:xfrm>
          <a:prstGeom prst="rect">
            <a:avLst/>
          </a:prstGeom>
        </p:spPr>
        <p:txBody>
          <a:bodyPr vert="horz" lIns="101882" tIns="50941" rIns="101882" bIns="50941" rtlCol="0" anchor="ctr"/>
          <a:lstStyle>
            <a:lvl1pPr algn="l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9E0A78-D9FC-584E-857D-CF5213AB025D}" type="datetimeFigureOut">
              <a:rPr lang="en-US" smtClean="0"/>
              <a:pPr/>
              <a:t>11/22/2013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36620" y="7203864"/>
            <a:ext cx="3185160" cy="413808"/>
          </a:xfrm>
          <a:prstGeom prst="rect">
            <a:avLst/>
          </a:prstGeom>
        </p:spPr>
        <p:txBody>
          <a:bodyPr vert="horz" lIns="101882" tIns="50941" rIns="101882" bIns="50941" rtlCol="0" anchor="ctr"/>
          <a:lstStyle>
            <a:lvl1pPr algn="ctr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208520" y="7203864"/>
            <a:ext cx="2346960" cy="413808"/>
          </a:xfrm>
          <a:prstGeom prst="rect">
            <a:avLst/>
          </a:prstGeom>
        </p:spPr>
        <p:txBody>
          <a:bodyPr vert="horz" lIns="101882" tIns="50941" rIns="101882" bIns="50941" rtlCol="0" anchor="ctr"/>
          <a:lstStyle>
            <a:lvl1pPr algn="r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A77BA6-3DAA-3349-8F71-0BDF4177F2D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0031702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509412" rtl="0" eaLnBrk="1" latinLnBrk="0" hangingPunct="1">
        <a:spcBef>
          <a:spcPct val="0"/>
        </a:spcBef>
        <a:buNone/>
        <a:defRPr sz="4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82059" indent="-382059" algn="l" defTabSz="509412" rtl="0" eaLnBrk="1" latinLnBrk="0" hangingPunct="1">
        <a:spcBef>
          <a:spcPct val="20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827795" indent="-318383" algn="l" defTabSz="509412" rtl="0" eaLnBrk="1" latinLnBrk="0" hangingPunct="1">
        <a:spcBef>
          <a:spcPct val="20000"/>
        </a:spcBef>
        <a:buFont typeface="Arial"/>
        <a:buChar char="–"/>
        <a:defRPr sz="3100" kern="1200">
          <a:solidFill>
            <a:schemeClr val="tx1"/>
          </a:solidFill>
          <a:latin typeface="+mn-lt"/>
          <a:ea typeface="+mn-ea"/>
          <a:cs typeface="+mn-cs"/>
        </a:defRPr>
      </a:lvl2pPr>
      <a:lvl3pPr marL="1273531" indent="-254706" algn="l" defTabSz="509412" rtl="0" eaLnBrk="1" latinLnBrk="0" hangingPunct="1">
        <a:spcBef>
          <a:spcPct val="20000"/>
        </a:spcBef>
        <a:buFont typeface="Arial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1782943" indent="-254706" algn="l" defTabSz="509412" rtl="0" eaLnBrk="1" latinLnBrk="0" hangingPunct="1">
        <a:spcBef>
          <a:spcPct val="20000"/>
        </a:spcBef>
        <a:buFont typeface="Arial"/>
        <a:buChar char="–"/>
        <a:defRPr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2292355" indent="-254706" algn="l" defTabSz="509412" rtl="0" eaLnBrk="1" latinLnBrk="0" hangingPunct="1">
        <a:spcBef>
          <a:spcPct val="20000"/>
        </a:spcBef>
        <a:buFont typeface="Arial"/>
        <a:buChar char="»"/>
        <a:defRPr sz="2200" kern="1200">
          <a:solidFill>
            <a:schemeClr val="tx1"/>
          </a:solidFill>
          <a:latin typeface="+mn-lt"/>
          <a:ea typeface="+mn-ea"/>
          <a:cs typeface="+mn-cs"/>
        </a:defRPr>
      </a:lvl5pPr>
      <a:lvl6pPr marL="2801767" indent="-254706" algn="l" defTabSz="509412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6pPr>
      <a:lvl7pPr marL="3311180" indent="-254706" algn="l" defTabSz="509412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7pPr>
      <a:lvl8pPr marL="3820592" indent="-254706" algn="l" defTabSz="509412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8pPr>
      <a:lvl9pPr marL="4330004" indent="-254706" algn="l" defTabSz="509412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0941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09412" algn="l" defTabSz="50941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18824" algn="l" defTabSz="50941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28237" algn="l" defTabSz="50941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37649" algn="l" defTabSz="50941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47061" algn="l" defTabSz="50941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56473" algn="l" defTabSz="50941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565886" algn="l" defTabSz="50941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4075298" algn="l" defTabSz="50941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6.jpeg"/><Relationship Id="rId7" Type="http://schemas.openxmlformats.org/officeDocument/2006/relationships/image" Target="../media/image3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emf"/><Relationship Id="rId5" Type="http://schemas.openxmlformats.org/officeDocument/2006/relationships/image" Target="../media/image8.emf"/><Relationship Id="rId4" Type="http://schemas.openxmlformats.org/officeDocument/2006/relationships/image" Target="../media/image7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77112" y="772074"/>
            <a:ext cx="1016000" cy="342900"/>
          </a:xfrm>
          <a:prstGeom prst="rect">
            <a:avLst/>
          </a:prstGeom>
        </p:spPr>
      </p:pic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111760" y="121920"/>
            <a:ext cx="6400800" cy="383810"/>
          </a:xfrm>
          <a:solidFill>
            <a:srgbClr val="0098DB"/>
          </a:solidFill>
        </p:spPr>
        <p:txBody>
          <a:bodyPr>
            <a:normAutofit/>
          </a:bodyPr>
          <a:lstStyle/>
          <a:p>
            <a:pPr algn="l"/>
            <a:r>
              <a:rPr lang="en-US" sz="1100" b="1" dirty="0" smtClean="0">
                <a:solidFill>
                  <a:schemeClr val="bg1"/>
                </a:solidFill>
              </a:rPr>
              <a:t>Hosted PBX from </a:t>
            </a:r>
            <a:r>
              <a:rPr lang="en-US" sz="1100" b="1" dirty="0" smtClean="0">
                <a:solidFill>
                  <a:srgbClr val="92D050"/>
                </a:solidFill>
              </a:rPr>
              <a:t>UVOCE</a:t>
            </a:r>
            <a:r>
              <a:rPr lang="en-US" sz="1100" b="1" dirty="0" smtClean="0">
                <a:solidFill>
                  <a:schemeClr val="bg1"/>
                </a:solidFill>
              </a:rPr>
              <a:t>		   </a:t>
            </a:r>
            <a:r>
              <a:rPr lang="en-US" sz="1100" b="1" dirty="0">
                <a:solidFill>
                  <a:schemeClr val="bg1"/>
                </a:solidFill>
              </a:rPr>
              <a:t>				</a:t>
            </a:r>
            <a:r>
              <a:rPr lang="en-US" sz="1100" b="1" dirty="0" smtClean="0">
                <a:solidFill>
                  <a:schemeClr val="bg1"/>
                </a:solidFill>
              </a:rPr>
              <a:t>Page </a:t>
            </a:r>
            <a:r>
              <a:rPr lang="en-US" sz="1100" b="1" dirty="0">
                <a:solidFill>
                  <a:schemeClr val="bg1"/>
                </a:solidFill>
              </a:rPr>
              <a:t>1 of 2</a:t>
            </a:r>
            <a:endParaRPr lang="en-US" sz="1100" b="1" dirty="0">
              <a:solidFill>
                <a:srgbClr val="008000"/>
              </a:solidFill>
            </a:endParaRPr>
          </a:p>
        </p:txBody>
      </p:sp>
      <p:sp>
        <p:nvSpPr>
          <p:cNvPr id="13" name="Content Placeholder 12"/>
          <p:cNvSpPr>
            <a:spLocks noGrp="1"/>
          </p:cNvSpPr>
          <p:nvPr>
            <p:ph idx="1"/>
          </p:nvPr>
        </p:nvSpPr>
        <p:spPr>
          <a:xfrm>
            <a:off x="111760" y="600625"/>
            <a:ext cx="3119120" cy="2929976"/>
          </a:xfrm>
        </p:spPr>
        <p:txBody>
          <a:bodyPr numCol="1">
            <a:normAutofit/>
          </a:bodyPr>
          <a:lstStyle/>
          <a:p>
            <a:pPr marL="0" indent="0">
              <a:spcBef>
                <a:spcPts val="334"/>
              </a:spcBef>
              <a:spcAft>
                <a:spcPts val="334"/>
              </a:spcAft>
              <a:buNone/>
            </a:pPr>
            <a:r>
              <a:rPr lang="en-US" sz="1200" b="1" dirty="0">
                <a:solidFill>
                  <a:srgbClr val="0098DB"/>
                </a:solidFill>
              </a:rPr>
              <a:t>Hosted PBX: Key </a:t>
            </a:r>
            <a:r>
              <a:rPr lang="en-US" sz="1200" b="1" dirty="0" smtClean="0">
                <a:solidFill>
                  <a:srgbClr val="0098DB"/>
                </a:solidFill>
              </a:rPr>
              <a:t>Differentiators</a:t>
            </a:r>
          </a:p>
          <a:p>
            <a:pPr marL="0" indent="0">
              <a:spcBef>
                <a:spcPts val="334"/>
              </a:spcBef>
              <a:spcAft>
                <a:spcPts val="334"/>
              </a:spcAft>
              <a:buNone/>
            </a:pPr>
            <a:r>
              <a:rPr lang="en-US" sz="1000" b="1" dirty="0" smtClean="0">
                <a:solidFill>
                  <a:srgbClr val="7030A0"/>
                </a:solidFill>
              </a:rPr>
              <a:t>UVOCE </a:t>
            </a:r>
            <a:r>
              <a:rPr lang="en-US" sz="1000" b="1" dirty="0" smtClean="0"/>
              <a:t>Hosted </a:t>
            </a:r>
            <a:r>
              <a:rPr lang="en-US" sz="1000" b="1" dirty="0"/>
              <a:t>PBX is an enterprise-grade VoIP phone </a:t>
            </a:r>
            <a:r>
              <a:rPr lang="en-US" sz="1000" b="1" dirty="0" smtClean="0"/>
              <a:t>system</a:t>
            </a:r>
            <a:r>
              <a:rPr lang="en-US" sz="1000" b="1" dirty="0"/>
              <a:t>. It’s delivered from the cloud to small and </a:t>
            </a:r>
            <a:r>
              <a:rPr lang="en-US" sz="1000" b="1" dirty="0" smtClean="0"/>
              <a:t>medium-sized </a:t>
            </a:r>
            <a:r>
              <a:rPr lang="en-US" sz="1000" b="1" dirty="0"/>
              <a:t>businesses</a:t>
            </a:r>
            <a:r>
              <a:rPr lang="en-US" sz="1000" b="1" dirty="0" smtClean="0"/>
              <a:t>.</a:t>
            </a:r>
          </a:p>
          <a:p>
            <a:pPr marL="114300" indent="-114300">
              <a:spcBef>
                <a:spcPts val="300"/>
              </a:spcBef>
            </a:pPr>
            <a:r>
              <a:rPr lang="en-US" sz="900" dirty="0"/>
              <a:t>Communicate more effectively</a:t>
            </a:r>
          </a:p>
          <a:p>
            <a:pPr marL="114300" indent="-114300">
              <a:spcBef>
                <a:spcPts val="300"/>
              </a:spcBef>
            </a:pPr>
            <a:r>
              <a:rPr lang="en-US" sz="900" dirty="0" smtClean="0"/>
              <a:t>Simplify </a:t>
            </a:r>
            <a:r>
              <a:rPr lang="en-US" sz="900" dirty="0"/>
              <a:t>management and scaling via </a:t>
            </a:r>
            <a:r>
              <a:rPr lang="en-US" sz="900" dirty="0" smtClean="0"/>
              <a:t>your Control Panel</a:t>
            </a:r>
            <a:endParaRPr lang="en-US" sz="900" dirty="0"/>
          </a:p>
          <a:p>
            <a:pPr marL="114300" indent="-114300">
              <a:spcBef>
                <a:spcPts val="300"/>
              </a:spcBef>
            </a:pPr>
            <a:r>
              <a:rPr lang="en-US" sz="900" dirty="0" smtClean="0"/>
              <a:t>Cut </a:t>
            </a:r>
            <a:r>
              <a:rPr lang="en-US" sz="900" dirty="0"/>
              <a:t>capital, maintenance and long distance costs</a:t>
            </a:r>
          </a:p>
          <a:p>
            <a:pPr marL="114300" indent="-114300">
              <a:spcBef>
                <a:spcPts val="300"/>
              </a:spcBef>
            </a:pPr>
            <a:r>
              <a:rPr lang="en-US" sz="900" dirty="0" smtClean="0"/>
              <a:t>High </a:t>
            </a:r>
            <a:r>
              <a:rPr lang="en-US" sz="900" dirty="0"/>
              <a:t>reliability</a:t>
            </a:r>
          </a:p>
          <a:p>
            <a:pPr marL="114300" indent="-114300">
              <a:spcBef>
                <a:spcPts val="300"/>
              </a:spcBef>
            </a:pPr>
            <a:r>
              <a:rPr lang="en-US" sz="900" dirty="0" smtClean="0"/>
              <a:t>Free </a:t>
            </a:r>
            <a:r>
              <a:rPr lang="en-US" sz="900" dirty="0"/>
              <a:t>onboarding &amp; migration (keep your </a:t>
            </a:r>
            <a:r>
              <a:rPr lang="en-US" sz="900" dirty="0" smtClean="0"/>
              <a:t>phone numbers</a:t>
            </a:r>
            <a:r>
              <a:rPr lang="en-US" sz="900" dirty="0"/>
              <a:t>)</a:t>
            </a:r>
          </a:p>
          <a:p>
            <a:pPr marL="114300" indent="-114300">
              <a:spcBef>
                <a:spcPts val="300"/>
              </a:spcBef>
            </a:pPr>
            <a:r>
              <a:rPr lang="en-US" sz="900" dirty="0" smtClean="0"/>
              <a:t>Superior </a:t>
            </a:r>
            <a:r>
              <a:rPr lang="en-US" sz="900" dirty="0"/>
              <a:t>24/7/365 </a:t>
            </a:r>
            <a:r>
              <a:rPr lang="en-US" sz="900" dirty="0" smtClean="0"/>
              <a:t>support </a:t>
            </a:r>
            <a:r>
              <a:rPr lang="en-US" sz="900" dirty="0" smtClean="0">
                <a:solidFill>
                  <a:srgbClr val="FF0000"/>
                </a:solidFill>
              </a:rPr>
              <a:t>. </a:t>
            </a:r>
          </a:p>
          <a:p>
            <a:pPr marL="114300" indent="-114300">
              <a:spcBef>
                <a:spcPts val="300"/>
              </a:spcBef>
            </a:pPr>
            <a:r>
              <a:rPr lang="en-US" sz="900" dirty="0" smtClean="0"/>
              <a:t>Encrypted Voice calls </a:t>
            </a:r>
            <a:endParaRPr lang="en-US" sz="900" dirty="0"/>
          </a:p>
          <a:p>
            <a:pPr marL="0" indent="0">
              <a:spcBef>
                <a:spcPts val="334"/>
              </a:spcBef>
              <a:spcAft>
                <a:spcPts val="334"/>
              </a:spcAft>
              <a:buNone/>
            </a:pPr>
            <a:r>
              <a:rPr lang="en-US" sz="1200" b="1" dirty="0" smtClean="0">
                <a:solidFill>
                  <a:srgbClr val="96BC33"/>
                </a:solidFill>
              </a:rPr>
              <a:t/>
            </a:r>
            <a:br>
              <a:rPr lang="en-US" sz="1200" b="1" dirty="0" smtClean="0">
                <a:solidFill>
                  <a:srgbClr val="96BC33"/>
                </a:solidFill>
              </a:rPr>
            </a:br>
            <a:r>
              <a:rPr lang="en-US" sz="1200" b="1" dirty="0" smtClean="0">
                <a:solidFill>
                  <a:srgbClr val="96BC33"/>
                </a:solidFill>
              </a:rPr>
              <a:t>The Marketplace</a:t>
            </a:r>
            <a:br>
              <a:rPr lang="en-US" sz="1200" b="1" dirty="0" smtClean="0">
                <a:solidFill>
                  <a:srgbClr val="96BC33"/>
                </a:solidFill>
              </a:rPr>
            </a:br>
            <a:r>
              <a:rPr lang="en-US" sz="900" dirty="0" smtClean="0"/>
              <a:t>SMBS </a:t>
            </a:r>
            <a:r>
              <a:rPr lang="en-US" sz="900" dirty="0"/>
              <a:t>are rapidly embracing VoIP. According to Frost &amp; Sullivan, the number of hosted VoIP lines will increase by </a:t>
            </a:r>
            <a:r>
              <a:rPr lang="en-US" sz="900" dirty="0" smtClean="0"/>
              <a:t>45</a:t>
            </a:r>
            <a:r>
              <a:rPr lang="en-US" sz="900" dirty="0"/>
              <a:t>% in </a:t>
            </a:r>
            <a:r>
              <a:rPr lang="en-US" sz="900" dirty="0" smtClean="0"/>
              <a:t>2014—and </a:t>
            </a:r>
            <a:r>
              <a:rPr lang="en-US" sz="900" dirty="0"/>
              <a:t>reach </a:t>
            </a:r>
            <a:r>
              <a:rPr lang="en-US" sz="900" dirty="0" smtClean="0"/>
              <a:t>14.7 </a:t>
            </a:r>
            <a:r>
              <a:rPr lang="en-US" sz="900" dirty="0"/>
              <a:t>million lines by </a:t>
            </a:r>
            <a:r>
              <a:rPr lang="en-US" sz="900" dirty="0" smtClean="0"/>
              <a:t>2016.</a:t>
            </a:r>
            <a:endParaRPr lang="en-US" sz="900" dirty="0"/>
          </a:p>
        </p:txBody>
      </p:sp>
      <p:graphicFrame>
        <p:nvGraphicFramePr>
          <p:cNvPr id="29" name="Table 2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4242587091"/>
              </p:ext>
            </p:extLst>
          </p:nvPr>
        </p:nvGraphicFramePr>
        <p:xfrm>
          <a:off x="111760" y="3530601"/>
          <a:ext cx="6400800" cy="349933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200400"/>
                <a:gridCol w="3200400"/>
              </a:tblGrid>
              <a:tr h="553759">
                <a:tc gridSpan="2"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hu-HU" sz="1400" b="1" dirty="0" smtClean="0"/>
                        <a:t>Hosted</a:t>
                      </a:r>
                      <a:r>
                        <a:rPr lang="hu-HU" sz="1400" b="1" baseline="0" dirty="0" smtClean="0"/>
                        <a:t> </a:t>
                      </a:r>
                      <a:r>
                        <a:rPr lang="hu-HU" sz="1400" b="1" dirty="0" smtClean="0"/>
                        <a:t>PBX:</a:t>
                      </a:r>
                      <a:r>
                        <a:rPr lang="hu-HU" sz="1400" b="1" baseline="0" dirty="0" smtClean="0"/>
                        <a:t> </a:t>
                      </a:r>
                      <a:r>
                        <a:rPr lang="hu-HU" sz="1400" b="1" dirty="0" smtClean="0">
                          <a:solidFill>
                            <a:srgbClr val="FF0000"/>
                          </a:solidFill>
                        </a:rPr>
                        <a:t>$</a:t>
                      </a:r>
                      <a:r>
                        <a:rPr lang="en-US" sz="1400" b="1" dirty="0" smtClean="0">
                          <a:solidFill>
                            <a:srgbClr val="FF0000"/>
                          </a:solidFill>
                        </a:rPr>
                        <a:t>19.95</a:t>
                      </a:r>
                      <a:r>
                        <a:rPr lang="hu-HU" sz="1400" b="1" dirty="0" smtClean="0"/>
                        <a:t>/user</a:t>
                      </a:r>
                    </a:p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9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Taxes not included in price</a:t>
                      </a:r>
                      <a:endParaRPr lang="en-US" sz="900" dirty="0" smtClean="0"/>
                    </a:p>
                  </a:txBody>
                  <a:tcPr marL="100584" marR="100584" marT="51816" marB="51816">
                    <a:lnR w="28575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4DB7E6"/>
                    </a:solidFill>
                  </a:tcPr>
                </a:tc>
                <a:tc hMerge="1"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en-US" sz="900" dirty="0" smtClean="0"/>
                    </a:p>
                  </a:txBody>
                  <a:tcPr marL="100584" marR="100584" marT="51816" marB="51816">
                    <a:lnL w="28575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B6D071"/>
                    </a:solidFill>
                  </a:tcPr>
                </a:tc>
              </a:tr>
              <a:tr h="2945573"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900" b="1" dirty="0" smtClean="0"/>
                        <a:t>Each user receives:</a:t>
                      </a:r>
                    </a:p>
                    <a:p>
                      <a:pPr marL="171450" indent="-171450">
                        <a:spcBef>
                          <a:spcPts val="300"/>
                        </a:spcBef>
                        <a:spcAft>
                          <a:spcPts val="0"/>
                        </a:spcAft>
                        <a:buFont typeface="Wingdings" charset="2"/>
                        <a:buChar char="ü"/>
                      </a:pPr>
                      <a:r>
                        <a:rPr lang="en-US" sz="900" b="0" dirty="0" smtClean="0"/>
                        <a:t>1 direct dial phone number and 1 extension</a:t>
                      </a:r>
                    </a:p>
                    <a:p>
                      <a:pPr marL="171450" indent="-171450">
                        <a:spcBef>
                          <a:spcPts val="300"/>
                        </a:spcBef>
                        <a:spcAft>
                          <a:spcPts val="0"/>
                        </a:spcAft>
                        <a:buFont typeface="Wingdings" charset="2"/>
                        <a:buChar char="ü"/>
                      </a:pPr>
                      <a:r>
                        <a:rPr lang="en-US" sz="900" b="0" dirty="0" smtClean="0"/>
                        <a:t>1 conference dial-in (unique passcode)</a:t>
                      </a:r>
                    </a:p>
                    <a:p>
                      <a:pPr marL="171450" indent="-171450">
                        <a:spcBef>
                          <a:spcPts val="300"/>
                        </a:spcBef>
                        <a:spcAft>
                          <a:spcPts val="0"/>
                        </a:spcAft>
                        <a:buFont typeface="Wingdings" charset="2"/>
                        <a:buChar char="ü"/>
                      </a:pPr>
                      <a:r>
                        <a:rPr lang="en-US" sz="900" b="0" dirty="0" smtClean="0"/>
                        <a:t>Find Me/Follow Me</a:t>
                      </a:r>
                    </a:p>
                    <a:p>
                      <a:pPr marL="171450" indent="-171450">
                        <a:spcBef>
                          <a:spcPts val="300"/>
                        </a:spcBef>
                        <a:spcAft>
                          <a:spcPts val="0"/>
                        </a:spcAft>
                        <a:buFont typeface="Wingdings" charset="2"/>
                        <a:buChar char="ü"/>
                      </a:pPr>
                      <a:r>
                        <a:rPr lang="en-US" sz="900" b="0" dirty="0" smtClean="0"/>
                        <a:t>Voicemail and voicemail-to-email</a:t>
                      </a:r>
                    </a:p>
                    <a:p>
                      <a:pPr marL="171450" indent="-171450">
                        <a:spcBef>
                          <a:spcPts val="300"/>
                        </a:spcBef>
                        <a:spcAft>
                          <a:spcPts val="0"/>
                        </a:spcAft>
                        <a:buFont typeface="Wingdings" charset="2"/>
                        <a:buChar char="ü"/>
                      </a:pPr>
                      <a:r>
                        <a:rPr lang="en-US" sz="900" b="0" dirty="0" smtClean="0"/>
                        <a:t>Caller ID, call waiting, 3-way calling, call transfer, call recording</a:t>
                      </a:r>
                    </a:p>
                    <a:p>
                      <a:pPr marL="171450" indent="-171450">
                        <a:spcBef>
                          <a:spcPts val="300"/>
                        </a:spcBef>
                        <a:spcAft>
                          <a:spcPts val="0"/>
                        </a:spcAft>
                        <a:buFont typeface="Wingdings" charset="2"/>
                        <a:buChar char="ü"/>
                      </a:pPr>
                      <a:r>
                        <a:rPr lang="en-US" sz="900" b="0" dirty="0" smtClean="0"/>
                        <a:t>Unlimited calling in the US and Canada</a:t>
                      </a:r>
                    </a:p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900" b="1" dirty="0" smtClean="0"/>
                        <a:t>Each account includes:</a:t>
                      </a:r>
                    </a:p>
                    <a:p>
                      <a:pPr marL="171450" indent="-171450">
                        <a:spcBef>
                          <a:spcPts val="300"/>
                        </a:spcBef>
                        <a:spcAft>
                          <a:spcPts val="0"/>
                        </a:spcAft>
                        <a:buFont typeface="Wingdings" charset="2"/>
                        <a:buChar char="ü"/>
                      </a:pPr>
                      <a:r>
                        <a:rPr lang="en-US" sz="900" b="0" dirty="0" smtClean="0"/>
                        <a:t>1 automated attendant (multi-level)</a:t>
                      </a:r>
                    </a:p>
                    <a:p>
                      <a:pPr marL="171450" indent="-171450">
                        <a:spcBef>
                          <a:spcPts val="300"/>
                        </a:spcBef>
                        <a:spcAft>
                          <a:spcPts val="0"/>
                        </a:spcAft>
                        <a:buFont typeface="Wingdings" charset="2"/>
                        <a:buChar char="ü"/>
                      </a:pPr>
                      <a:r>
                        <a:rPr lang="en-US" sz="900" b="0" dirty="0" smtClean="0"/>
                        <a:t>10 hunt groups</a:t>
                      </a:r>
                    </a:p>
                    <a:p>
                      <a:pPr marL="171450" indent="-171450">
                        <a:spcBef>
                          <a:spcPts val="300"/>
                        </a:spcBef>
                        <a:spcAft>
                          <a:spcPts val="0"/>
                        </a:spcAft>
                        <a:buFont typeface="Wingdings" charset="2"/>
                        <a:buChar char="ü"/>
                      </a:pPr>
                      <a:r>
                        <a:rPr lang="en-US" sz="900" b="0" dirty="0" smtClean="0"/>
                        <a:t>On-hold music which you can customize</a:t>
                      </a:r>
                    </a:p>
                    <a:p>
                      <a:pPr marL="171450" indent="-171450">
                        <a:spcBef>
                          <a:spcPts val="300"/>
                        </a:spcBef>
                        <a:spcAft>
                          <a:spcPts val="0"/>
                        </a:spcAft>
                        <a:buFont typeface="Wingdings" charset="2"/>
                        <a:buChar char="ü"/>
                      </a:pPr>
                      <a:r>
                        <a:rPr lang="en-US" sz="900" b="0" dirty="0" smtClean="0"/>
                        <a:t>Online administration of your portal</a:t>
                      </a:r>
                    </a:p>
                    <a:p>
                      <a:pPr marL="171450" indent="-171450">
                        <a:spcBef>
                          <a:spcPts val="300"/>
                        </a:spcBef>
                        <a:spcAft>
                          <a:spcPts val="0"/>
                        </a:spcAft>
                        <a:buFont typeface="Wingdings" charset="2"/>
                        <a:buChar char="ü"/>
                      </a:pPr>
                      <a:r>
                        <a:rPr lang="en-US" sz="900" b="0" dirty="0" smtClean="0"/>
                        <a:t>Free onboarding and migration, including number porting,</a:t>
                      </a:r>
                      <a:r>
                        <a:rPr lang="en-US" sz="900" b="0" baseline="0" dirty="0" smtClean="0"/>
                        <a:t> </a:t>
                      </a:r>
                      <a:r>
                        <a:rPr lang="en-US" sz="900" b="0" dirty="0" smtClean="0"/>
                        <a:t>user &amp; phone setup, and more</a:t>
                      </a:r>
                    </a:p>
                    <a:p>
                      <a:pPr marL="171450" indent="-171450">
                        <a:spcBef>
                          <a:spcPts val="300"/>
                        </a:spcBef>
                        <a:spcAft>
                          <a:spcPts val="0"/>
                        </a:spcAft>
                        <a:buFont typeface="Wingdings" charset="2"/>
                        <a:buChar char="ü"/>
                      </a:pPr>
                      <a:r>
                        <a:rPr lang="en-US" sz="900" i="1" dirty="0" smtClean="0">
                          <a:solidFill>
                            <a:srgbClr val="FF0000"/>
                          </a:solidFill>
                        </a:rPr>
                        <a:t>We offer you free </a:t>
                      </a:r>
                      <a:r>
                        <a:rPr lang="en-US" sz="900" b="0" i="0" dirty="0" smtClean="0">
                          <a:solidFill>
                            <a:srgbClr val="FF0000"/>
                          </a:solidFill>
                        </a:rPr>
                        <a:t>v</a:t>
                      </a:r>
                      <a:r>
                        <a:rPr lang="en-US" sz="900" b="0" dirty="0" smtClean="0">
                          <a:solidFill>
                            <a:srgbClr val="FF0000"/>
                          </a:solidFill>
                        </a:rPr>
                        <a:t>igilant 24/7/365 support </a:t>
                      </a:r>
                      <a:endParaRPr lang="en-US" sz="900" b="0" dirty="0" smtClean="0"/>
                    </a:p>
                  </a:txBody>
                  <a:tcPr marL="100584" marR="100584" marT="51816" marB="51816">
                    <a:lnR w="12700" cap="flat" cmpd="sng" algn="ctr">
                      <a:solidFill>
                        <a:prstClr val="white">
                          <a:lumMod val="8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900" b="1" dirty="0" smtClean="0"/>
                        <a:t>Available add-ons:</a:t>
                      </a:r>
                    </a:p>
                    <a:p>
                      <a:pPr marL="171450" indent="-171450">
                        <a:spcBef>
                          <a:spcPts val="300"/>
                        </a:spcBef>
                        <a:spcAft>
                          <a:spcPts val="0"/>
                        </a:spcAft>
                        <a:buFont typeface="Courier New"/>
                        <a:buChar char="o"/>
                      </a:pPr>
                      <a:r>
                        <a:rPr lang="en-US" sz="900" b="0" dirty="0" smtClean="0"/>
                        <a:t>Additional phone </a:t>
                      </a:r>
                      <a:r>
                        <a:rPr lang="en-US" sz="900" b="0" dirty="0" smtClean="0"/>
                        <a:t>number</a:t>
                      </a:r>
                      <a:endParaRPr lang="en-US" sz="900" b="0" dirty="0" smtClean="0">
                        <a:solidFill>
                          <a:srgbClr val="FF0000"/>
                        </a:solidFill>
                      </a:endParaRPr>
                    </a:p>
                    <a:p>
                      <a:pPr marL="171450" indent="-171450">
                        <a:spcBef>
                          <a:spcPts val="300"/>
                        </a:spcBef>
                        <a:spcAft>
                          <a:spcPts val="0"/>
                        </a:spcAft>
                        <a:buFont typeface="Courier New"/>
                        <a:buChar char="o"/>
                      </a:pPr>
                      <a:r>
                        <a:rPr lang="en-US" sz="900" b="0" dirty="0" smtClean="0"/>
                        <a:t>Toll-free </a:t>
                      </a:r>
                      <a:r>
                        <a:rPr lang="en-US" sz="900" b="0" dirty="0" smtClean="0"/>
                        <a:t>numbers</a:t>
                      </a:r>
                      <a:endParaRPr lang="en-US" sz="900" b="0" dirty="0" smtClean="0">
                        <a:solidFill>
                          <a:srgbClr val="FF0000"/>
                        </a:solidFill>
                      </a:endParaRPr>
                    </a:p>
                    <a:p>
                      <a:pPr marL="171450" indent="-171450">
                        <a:spcBef>
                          <a:spcPts val="300"/>
                        </a:spcBef>
                        <a:spcAft>
                          <a:spcPts val="0"/>
                        </a:spcAft>
                        <a:buFont typeface="Courier New"/>
                        <a:buChar char="o"/>
                      </a:pPr>
                      <a:r>
                        <a:rPr lang="en-US" sz="900" b="0" dirty="0" smtClean="0"/>
                        <a:t>Hunt groups (additional</a:t>
                      </a:r>
                      <a:r>
                        <a:rPr lang="en-US" sz="900" b="0" dirty="0" smtClean="0"/>
                        <a:t>)</a:t>
                      </a:r>
                      <a:endParaRPr lang="en-US" sz="900" b="0" dirty="0" smtClean="0">
                        <a:solidFill>
                          <a:srgbClr val="FF0000"/>
                        </a:solidFill>
                      </a:endParaRPr>
                    </a:p>
                    <a:p>
                      <a:pPr marL="171450" indent="-171450">
                        <a:spcBef>
                          <a:spcPts val="300"/>
                        </a:spcBef>
                        <a:spcAft>
                          <a:spcPts val="0"/>
                        </a:spcAft>
                        <a:buFont typeface="Courier New"/>
                        <a:buChar char="o"/>
                      </a:pPr>
                      <a:r>
                        <a:rPr lang="en-US" sz="900" b="0" dirty="0" smtClean="0"/>
                        <a:t>Auto attendants (additional</a:t>
                      </a:r>
                      <a:r>
                        <a:rPr lang="en-US" sz="900" b="0" dirty="0" smtClean="0"/>
                        <a:t>)</a:t>
                      </a:r>
                      <a:endParaRPr lang="en-US" sz="900" b="0" dirty="0" smtClean="0">
                        <a:solidFill>
                          <a:srgbClr val="FF0000"/>
                        </a:solidFill>
                      </a:endParaRPr>
                    </a:p>
                    <a:p>
                      <a:pPr marL="171450" indent="-171450">
                        <a:spcBef>
                          <a:spcPts val="300"/>
                        </a:spcBef>
                        <a:spcAft>
                          <a:spcPts val="0"/>
                        </a:spcAft>
                        <a:buFont typeface="Courier New"/>
                        <a:buChar char="o"/>
                      </a:pPr>
                      <a:r>
                        <a:rPr lang="en-US" sz="900" b="0" dirty="0" smtClean="0"/>
                        <a:t>Click-to-Call: </a:t>
                      </a:r>
                      <a:endParaRPr lang="en-US" sz="900" b="0" dirty="0" smtClean="0">
                        <a:solidFill>
                          <a:srgbClr val="FF0000"/>
                        </a:solidFill>
                      </a:endParaRPr>
                    </a:p>
                    <a:p>
                      <a:pPr marL="171450" indent="-171450">
                        <a:spcBef>
                          <a:spcPts val="300"/>
                        </a:spcBef>
                        <a:spcAft>
                          <a:spcPts val="0"/>
                        </a:spcAft>
                        <a:buFont typeface="Courier New"/>
                        <a:buChar char="o"/>
                      </a:pPr>
                      <a:r>
                        <a:rPr lang="en-US" sz="900" b="0" dirty="0" smtClean="0"/>
                        <a:t>Order pre-configured phones </a:t>
                      </a:r>
                      <a:endParaRPr lang="en-US" sz="900" b="0" dirty="0" smtClean="0"/>
                    </a:p>
                    <a:p>
                      <a:pPr marL="171450" indent="-171450">
                        <a:spcBef>
                          <a:spcPts val="300"/>
                        </a:spcBef>
                        <a:spcAft>
                          <a:spcPts val="0"/>
                        </a:spcAft>
                        <a:buFont typeface="Courier New"/>
                        <a:buChar char="o"/>
                      </a:pPr>
                      <a:r>
                        <a:rPr lang="en-US" sz="900" b="0" dirty="0" smtClean="0"/>
                        <a:t>Visit </a:t>
                      </a:r>
                      <a:r>
                        <a:rPr lang="en-US" sz="900" b="0" dirty="0" smtClean="0"/>
                        <a:t>website for phones/pricing</a:t>
                      </a:r>
                    </a:p>
                    <a:p>
                      <a:pPr marL="0" indent="0">
                        <a:spcBef>
                          <a:spcPts val="300"/>
                        </a:spcBef>
                        <a:spcAft>
                          <a:spcPts val="0"/>
                        </a:spcAft>
                        <a:buFont typeface="Courier New"/>
                        <a:buNone/>
                      </a:pPr>
                      <a:endParaRPr lang="en-US" sz="900" b="0" dirty="0" smtClean="0"/>
                    </a:p>
                  </a:txBody>
                  <a:tcPr marL="100584" marR="100584" marT="51816" marB="51816">
                    <a:lnL w="12700" cap="flat" cmpd="sng" algn="ctr">
                      <a:solidFill>
                        <a:prstClr val="white">
                          <a:lumMod val="8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20" name="Content Placeholder 12"/>
          <p:cNvSpPr txBox="1">
            <a:spLocks/>
          </p:cNvSpPr>
          <p:nvPr/>
        </p:nvSpPr>
        <p:spPr>
          <a:xfrm>
            <a:off x="3383280" y="600625"/>
            <a:ext cx="3119120" cy="2929976"/>
          </a:xfrm>
          <a:prstGeom prst="rect">
            <a:avLst/>
          </a:prstGeom>
        </p:spPr>
        <p:txBody>
          <a:bodyPr vert="horz" lIns="101882" tIns="50941" rIns="101882" bIns="50941" numCol="1" rtlCol="0">
            <a:normAutofit/>
          </a:bodyPr>
          <a:lstStyle>
            <a:lvl1pPr marL="382059" indent="-382059" algn="l" defTabSz="509412" rtl="0" eaLnBrk="1" latinLnBrk="0" hangingPunct="1">
              <a:spcBef>
                <a:spcPct val="20000"/>
              </a:spcBef>
              <a:buFont typeface="Arial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27795" indent="-318383" algn="l" defTabSz="509412" rtl="0" eaLnBrk="1" latinLnBrk="0" hangingPunct="1">
              <a:spcBef>
                <a:spcPct val="20000"/>
              </a:spcBef>
              <a:buFont typeface="Arial"/>
              <a:buChar char="–"/>
              <a:defRPr sz="3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73531" indent="-254706" algn="l" defTabSz="509412" rtl="0" eaLnBrk="1" latinLnBrk="0" hangingPunct="1">
              <a:spcBef>
                <a:spcPct val="20000"/>
              </a:spcBef>
              <a:buFont typeface="Arial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782943" indent="-254706" algn="l" defTabSz="509412" rtl="0" eaLnBrk="1" latinLnBrk="0" hangingPunct="1">
              <a:spcBef>
                <a:spcPct val="20000"/>
              </a:spcBef>
              <a:buFont typeface="Arial"/>
              <a:buChar char="–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92355" indent="-254706" algn="l" defTabSz="509412" rtl="0" eaLnBrk="1" latinLnBrk="0" hangingPunct="1">
              <a:spcBef>
                <a:spcPct val="20000"/>
              </a:spcBef>
              <a:buFont typeface="Arial"/>
              <a:buChar char="»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801767" indent="-254706" algn="l" defTabSz="509412" rtl="0" eaLnBrk="1" latinLnBrk="0" hangingPunct="1">
              <a:spcBef>
                <a:spcPct val="20000"/>
              </a:spcBef>
              <a:buFont typeface="Arial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311180" indent="-254706" algn="l" defTabSz="509412" rtl="0" eaLnBrk="1" latinLnBrk="0" hangingPunct="1">
              <a:spcBef>
                <a:spcPct val="20000"/>
              </a:spcBef>
              <a:buFont typeface="Arial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820592" indent="-254706" algn="l" defTabSz="509412" rtl="0" eaLnBrk="1" latinLnBrk="0" hangingPunct="1">
              <a:spcBef>
                <a:spcPct val="20000"/>
              </a:spcBef>
              <a:buFont typeface="Arial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30004" indent="-254706" algn="l" defTabSz="509412" rtl="0" eaLnBrk="1" latinLnBrk="0" hangingPunct="1">
              <a:spcBef>
                <a:spcPct val="20000"/>
              </a:spcBef>
              <a:buFont typeface="Arial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600"/>
              </a:spcBef>
              <a:buNone/>
            </a:pPr>
            <a:r>
              <a:rPr lang="en-US" sz="1200" b="1" dirty="0" smtClean="0">
                <a:solidFill>
                  <a:srgbClr val="ED1C24"/>
                </a:solidFill>
              </a:rPr>
              <a:t>The competition and their weakness</a:t>
            </a:r>
          </a:p>
          <a:p>
            <a:pPr marL="0" indent="0">
              <a:spcBef>
                <a:spcPts val="600"/>
              </a:spcBef>
              <a:buNone/>
            </a:pPr>
            <a:r>
              <a:rPr lang="en-US" sz="900" b="1" dirty="0"/>
              <a:t>vs on-premise PBX or Key </a:t>
            </a:r>
            <a:r>
              <a:rPr lang="en-US" sz="900" b="1" dirty="0" smtClean="0"/>
              <a:t>System</a:t>
            </a:r>
            <a:r>
              <a:rPr lang="en-US" sz="900" dirty="0" smtClean="0"/>
              <a:t>:</a:t>
            </a:r>
          </a:p>
          <a:p>
            <a:pPr marL="114300" indent="-114300">
              <a:spcBef>
                <a:spcPts val="300"/>
              </a:spcBef>
            </a:pPr>
            <a:r>
              <a:rPr lang="en-US" sz="900" dirty="0" smtClean="0"/>
              <a:t>Hosted </a:t>
            </a:r>
            <a:r>
              <a:rPr lang="en-US" sz="900" dirty="0"/>
              <a:t>PBX offers more </a:t>
            </a:r>
            <a:r>
              <a:rPr lang="en-US" sz="900" dirty="0" smtClean="0"/>
              <a:t>features</a:t>
            </a:r>
          </a:p>
          <a:p>
            <a:pPr marL="114300" indent="-114300">
              <a:spcBef>
                <a:spcPts val="300"/>
              </a:spcBef>
            </a:pPr>
            <a:r>
              <a:rPr lang="en-US" sz="900" dirty="0" smtClean="0"/>
              <a:t>Easier </a:t>
            </a:r>
            <a:r>
              <a:rPr lang="en-US" sz="900" dirty="0"/>
              <a:t>to manage and support</a:t>
            </a:r>
          </a:p>
          <a:p>
            <a:pPr marL="114300" indent="-114300">
              <a:spcBef>
                <a:spcPts val="300"/>
              </a:spcBef>
            </a:pPr>
            <a:r>
              <a:rPr lang="en-US" sz="900" dirty="0" smtClean="0"/>
              <a:t>Easy </a:t>
            </a:r>
            <a:r>
              <a:rPr lang="en-US" sz="900" dirty="0"/>
              <a:t>upgrade path for new features and scalability</a:t>
            </a:r>
          </a:p>
          <a:p>
            <a:pPr marL="114300" indent="-114300">
              <a:spcBef>
                <a:spcPts val="300"/>
              </a:spcBef>
            </a:pPr>
            <a:r>
              <a:rPr lang="en-US" sz="900" dirty="0" smtClean="0"/>
              <a:t>Cut </a:t>
            </a:r>
            <a:r>
              <a:rPr lang="en-US" sz="900" dirty="0"/>
              <a:t>costs: CAPEX, maintenance</a:t>
            </a:r>
            <a:r>
              <a:rPr lang="en-US" sz="900" dirty="0" smtClean="0"/>
              <a:t>, licenses </a:t>
            </a:r>
            <a:r>
              <a:rPr lang="en-US" sz="900" dirty="0"/>
              <a:t>&amp; telco </a:t>
            </a:r>
            <a:r>
              <a:rPr lang="en-US" sz="900" dirty="0" smtClean="0"/>
              <a:t>costs</a:t>
            </a:r>
          </a:p>
          <a:p>
            <a:pPr marL="0" indent="0">
              <a:spcBef>
                <a:spcPts val="600"/>
              </a:spcBef>
              <a:buNone/>
            </a:pPr>
            <a:r>
              <a:rPr lang="en-US" sz="900" b="1" dirty="0"/>
              <a:t>vs other Hosted PBX providers</a:t>
            </a:r>
            <a:r>
              <a:rPr lang="en-US" sz="900" dirty="0" smtClean="0"/>
              <a:t>:</a:t>
            </a:r>
            <a:endParaRPr lang="en-US" sz="900" dirty="0"/>
          </a:p>
          <a:p>
            <a:pPr marL="114300" indent="-114300">
              <a:spcBef>
                <a:spcPts val="300"/>
              </a:spcBef>
            </a:pPr>
            <a:r>
              <a:rPr lang="en-US" sz="900" b="1" dirty="0" smtClean="0">
                <a:solidFill>
                  <a:srgbClr val="7030A0"/>
                </a:solidFill>
              </a:rPr>
              <a:t>UVOCE</a:t>
            </a:r>
            <a:r>
              <a:rPr lang="en-US" sz="900" dirty="0" smtClean="0">
                <a:solidFill>
                  <a:srgbClr val="FF0000"/>
                </a:solidFill>
              </a:rPr>
              <a:t> </a:t>
            </a:r>
            <a:r>
              <a:rPr lang="en-US" sz="900" dirty="0" smtClean="0"/>
              <a:t>offers </a:t>
            </a:r>
            <a:r>
              <a:rPr lang="en-US" sz="900" dirty="0"/>
              <a:t>a full suite of cloud services (email</a:t>
            </a:r>
            <a:r>
              <a:rPr lang="en-US" sz="900" dirty="0" smtClean="0"/>
              <a:t>, cloud </a:t>
            </a:r>
            <a:r>
              <a:rPr lang="en-US" sz="900" dirty="0"/>
              <a:t>servers &amp; more</a:t>
            </a:r>
            <a:r>
              <a:rPr lang="en-US" sz="900" dirty="0" smtClean="0"/>
              <a:t>) (</a:t>
            </a:r>
            <a:r>
              <a:rPr lang="en-US" sz="900" dirty="0" smtClean="0">
                <a:solidFill>
                  <a:srgbClr val="FF0000"/>
                </a:solidFill>
              </a:rPr>
              <a:t>please check web site:- uvoce.com)</a:t>
            </a:r>
            <a:endParaRPr lang="en-US" sz="900" dirty="0">
              <a:solidFill>
                <a:srgbClr val="FF0000"/>
              </a:solidFill>
            </a:endParaRPr>
          </a:p>
          <a:p>
            <a:pPr marL="114300" indent="-114300">
              <a:spcBef>
                <a:spcPts val="300"/>
              </a:spcBef>
            </a:pPr>
            <a:r>
              <a:rPr lang="en-US" sz="900" dirty="0" smtClean="0"/>
              <a:t>UVOCE </a:t>
            </a:r>
            <a:r>
              <a:rPr lang="en-US" sz="900" dirty="0"/>
              <a:t>provides 24x7 </a:t>
            </a:r>
            <a:r>
              <a:rPr lang="en-US" sz="900" dirty="0" smtClean="0"/>
              <a:t>support </a:t>
            </a:r>
            <a:r>
              <a:rPr lang="en-US" sz="900" dirty="0" smtClean="0">
                <a:solidFill>
                  <a:srgbClr val="FF0000"/>
                </a:solidFill>
              </a:rPr>
              <a:t>.</a:t>
            </a:r>
            <a:endParaRPr lang="en-US" sz="900" dirty="0"/>
          </a:p>
          <a:p>
            <a:pPr marL="0" indent="0">
              <a:spcBef>
                <a:spcPts val="600"/>
              </a:spcBef>
              <a:buNone/>
            </a:pPr>
            <a:r>
              <a:rPr lang="sv-SE" sz="900" b="1" dirty="0" smtClean="0"/>
              <a:t>Consumer-grade </a:t>
            </a:r>
            <a:r>
              <a:rPr lang="sv-SE" sz="900" b="1" dirty="0"/>
              <a:t>VoIP service</a:t>
            </a:r>
            <a:r>
              <a:rPr lang="en-US" sz="900" dirty="0" smtClean="0"/>
              <a:t>:</a:t>
            </a:r>
            <a:br>
              <a:rPr lang="en-US" sz="900" dirty="0" smtClean="0"/>
            </a:br>
            <a:r>
              <a:rPr lang="en-US" sz="800" dirty="0" smtClean="0"/>
              <a:t>(Skype, Google Voice)</a:t>
            </a:r>
            <a:endParaRPr lang="en-US" sz="800" dirty="0"/>
          </a:p>
          <a:p>
            <a:pPr marL="114300" indent="-114300">
              <a:spcBef>
                <a:spcPts val="300"/>
              </a:spcBef>
            </a:pPr>
            <a:r>
              <a:rPr lang="en-US" sz="900" dirty="0"/>
              <a:t>Hosted PBX offers business-grade features designed </a:t>
            </a:r>
            <a:r>
              <a:rPr lang="en-US" sz="900" dirty="0" smtClean="0"/>
              <a:t>with </a:t>
            </a:r>
            <a:r>
              <a:rPr lang="en-US" sz="900" dirty="0"/>
              <a:t>SMBs in mind, not consumers</a:t>
            </a:r>
            <a:endParaRPr lang="en-US" sz="900" dirty="0" smtClean="0"/>
          </a:p>
        </p:txBody>
      </p:sp>
      <p:sp>
        <p:nvSpPr>
          <p:cNvPr id="28" name="Title 11"/>
          <p:cNvSpPr txBox="1">
            <a:spLocks/>
          </p:cNvSpPr>
          <p:nvPr/>
        </p:nvSpPr>
        <p:spPr>
          <a:xfrm>
            <a:off x="6977112" y="1351280"/>
            <a:ext cx="2940368" cy="345440"/>
          </a:xfrm>
          <a:prstGeom prst="rect">
            <a:avLst/>
          </a:prstGeom>
          <a:noFill/>
          <a:ln>
            <a:noFill/>
          </a:ln>
        </p:spPr>
        <p:txBody>
          <a:bodyPr vert="horz" lIns="101882" tIns="50941" rIns="101882" bIns="50941" rtlCol="0" anchor="ctr">
            <a:noAutofit/>
          </a:bodyPr>
          <a:lstStyle>
            <a:lvl1pPr algn="ctr" defTabSz="509412" rtl="0" eaLnBrk="1" latinLnBrk="0" hangingPunct="1">
              <a:spcBef>
                <a:spcPct val="0"/>
              </a:spcBef>
              <a:buNone/>
              <a:defRPr sz="49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1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Hosted PBX</a:t>
            </a:r>
            <a:endParaRPr lang="en-US" sz="21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cxnSp>
        <p:nvCxnSpPr>
          <p:cNvPr id="4" name="Straight Connector 3"/>
          <p:cNvCxnSpPr/>
          <p:nvPr/>
        </p:nvCxnSpPr>
        <p:spPr>
          <a:xfrm>
            <a:off x="6756400" y="121921"/>
            <a:ext cx="0" cy="7234935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prstDash val="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13103" y="121920"/>
            <a:ext cx="1268386" cy="1067385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9108190" y="213630"/>
            <a:ext cx="504503" cy="170270"/>
          </a:xfrm>
          <a:prstGeom prst="rect">
            <a:avLst/>
          </a:prstGeom>
        </p:spPr>
      </p:pic>
      <p:sp>
        <p:nvSpPr>
          <p:cNvPr id="18" name="Title 11"/>
          <p:cNvSpPr txBox="1">
            <a:spLocks/>
          </p:cNvSpPr>
          <p:nvPr/>
        </p:nvSpPr>
        <p:spPr>
          <a:xfrm>
            <a:off x="6854147" y="1839765"/>
            <a:ext cx="2940369" cy="624971"/>
          </a:xfrm>
          <a:prstGeom prst="rect">
            <a:avLst/>
          </a:prstGeom>
          <a:solidFill>
            <a:srgbClr val="ED1C24"/>
          </a:solidFill>
          <a:ln>
            <a:noFill/>
          </a:ln>
        </p:spPr>
        <p:txBody>
          <a:bodyPr vert="horz" lIns="101882" tIns="50941" rIns="101882" bIns="50941" rtlCol="0" anchor="t">
            <a:normAutofit/>
          </a:bodyPr>
          <a:lstStyle>
            <a:lvl1pPr algn="ctr" defTabSz="509412" rtl="0" eaLnBrk="1" latinLnBrk="0" hangingPunct="1">
              <a:spcBef>
                <a:spcPct val="0"/>
              </a:spcBef>
              <a:buNone/>
              <a:defRPr sz="49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1400" b="1" dirty="0" smtClean="0">
                <a:solidFill>
                  <a:schemeClr val="bg1"/>
                </a:solidFill>
              </a:rPr>
              <a:t>Free Desk Phone Promo!</a:t>
            </a:r>
          </a:p>
          <a:p>
            <a:pPr marL="114300" indent="-114300" algn="l">
              <a:buFont typeface="Arial"/>
              <a:buChar char="•"/>
            </a:pPr>
            <a:r>
              <a:rPr lang="en-US" sz="900" dirty="0" smtClean="0">
                <a:solidFill>
                  <a:schemeClr val="bg1"/>
                </a:solidFill>
              </a:rPr>
              <a:t>Free Polycom/Cisco for each new user</a:t>
            </a:r>
          </a:p>
          <a:p>
            <a:pPr marL="114300" indent="-114300" algn="l">
              <a:buFont typeface="Arial"/>
              <a:buChar char="•"/>
            </a:pPr>
            <a:r>
              <a:rPr lang="en-US" sz="900" dirty="0" smtClean="0">
                <a:solidFill>
                  <a:schemeClr val="bg1"/>
                </a:solidFill>
              </a:rPr>
              <a:t>Requires 12-month contract • Through Oct 30, 2013</a:t>
            </a:r>
            <a:endParaRPr lang="en-US" sz="900" dirty="0">
              <a:solidFill>
                <a:srgbClr val="008000"/>
              </a:solidFill>
            </a:endParaRPr>
          </a:p>
        </p:txBody>
      </p:sp>
      <p:sp>
        <p:nvSpPr>
          <p:cNvPr id="21" name="Title 11"/>
          <p:cNvSpPr txBox="1">
            <a:spLocks/>
          </p:cNvSpPr>
          <p:nvPr/>
        </p:nvSpPr>
        <p:spPr>
          <a:xfrm>
            <a:off x="6977112" y="2640787"/>
            <a:ext cx="2940368" cy="4546397"/>
          </a:xfrm>
          <a:prstGeom prst="rect">
            <a:avLst/>
          </a:prstGeom>
          <a:blipFill>
            <a:blip r:embed="rId4"/>
            <a:tile tx="0" ty="0" sx="100000" sy="100000" flip="none" algn="tl"/>
          </a:blipFill>
          <a:ln>
            <a:solidFill>
              <a:srgbClr val="00B0F0"/>
            </a:solidFill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txBody>
          <a:bodyPr vert="horz" lIns="101882" tIns="50941" rIns="101882" bIns="50941" rtlCol="0" anchor="t">
            <a:normAutofit fontScale="62500" lnSpcReduction="20000"/>
          </a:bodyPr>
          <a:lstStyle>
            <a:lvl1pPr algn="ctr" defTabSz="509412" rtl="0" eaLnBrk="1" latinLnBrk="0" hangingPunct="1">
              <a:spcBef>
                <a:spcPct val="0"/>
              </a:spcBef>
              <a:buNone/>
              <a:defRPr sz="49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Bef>
                <a:spcPts val="300"/>
              </a:spcBef>
            </a:pPr>
            <a:r>
              <a:rPr lang="en-US" sz="1700" b="1" dirty="0" smtClean="0">
                <a:solidFill>
                  <a:srgbClr val="00B050"/>
                </a:solidFill>
              </a:rPr>
              <a:t>SELECT FEATURES</a:t>
            </a:r>
          </a:p>
          <a:p>
            <a:pPr>
              <a:spcBef>
                <a:spcPts val="300"/>
              </a:spcBef>
            </a:pPr>
            <a:endParaRPr lang="en-US" sz="900" b="1" dirty="0" smtClean="0"/>
          </a:p>
          <a:p>
            <a:pPr algn="just">
              <a:spcBef>
                <a:spcPts val="300"/>
              </a:spcBef>
            </a:pPr>
            <a:r>
              <a:rPr lang="en-US" sz="1800" dirty="0" smtClean="0"/>
              <a:t>Encrypted Voice Calls , Account - Authorization Codes, Alternate Numbers, Anonymous Call Rejection, Authentication by Digest (user's web browser), Authentication by ANI (users Phone number),◦ Auto Attendants,◦ Personal Auto Attendants and scheduled Auto Attendant, Chained Auto Attendants,◦ Barge In / Barge-in Exempt, Busy Lamp Field, Call Forwarding, Call Forwarding Always, Call Forwarding Busy◦ Call Forwarding No Answer◦ Call Forwarding Not Reachable◦ Find Me (multiple numbers)◦ Call Logs (Inbound and Outbound)◦ Call Park◦ Call Pick Up◦ Call Pick Up Group◦ Directed Call Pickup◦ Call Queues◦ Call Recording◦ Call Return◦ ◦ Call Status (Real-time in User Portal)◦ Call Transfer◦ Attended Transfer◦ Blind Transfer◦ Intercom Transfer◦ Transfer to Voicemail◦ Call Waiting◦ Calling Line ID Delivery Blocking, ◦ Calling Name Retrieval◦ Calling Party Category◦ CDRs◦  Client Call Control (API and User Portal)◦ Conferencing (Multi-Way Calling)◦ Scheduled/Instant Conference◦ Web-based Setup◦ Account Codes◦ Monitor Add, Drop, Hold, Mute◦ Conference Recording◦ Direct Inward Dialing◦  Extension Dialing◦ External Calling Line ID Delivery◦ Hunt Groups◦ In-Call Service Activation◦ Intercom◦ Internal Calling Line ID Delivery◦ Last Number Redial◦ Malicious Call Trace◦ Message Waiting Indicator◦ Music-On-Hold◦ System Default Music-on-Hold◦ Personalized Music-on-Hold…</a:t>
            </a:r>
            <a:r>
              <a:rPr lang="en-US" sz="1800" dirty="0" err="1" smtClean="0"/>
              <a:t>contd</a:t>
            </a:r>
            <a:r>
              <a:rPr lang="en-US" sz="1800" dirty="0" smtClean="0"/>
              <a:t>…</a:t>
            </a:r>
            <a:endParaRPr lang="en-US" sz="18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954782" y="5740546"/>
            <a:ext cx="1910523" cy="964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40857885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111759" y="121920"/>
            <a:ext cx="9805722" cy="383810"/>
          </a:xfrm>
          <a:solidFill>
            <a:srgbClr val="0098DB"/>
          </a:solidFill>
        </p:spPr>
        <p:txBody>
          <a:bodyPr>
            <a:normAutofit/>
          </a:bodyPr>
          <a:lstStyle/>
          <a:p>
            <a:pPr algn="l"/>
            <a:r>
              <a:rPr lang="en-US" sz="1100" b="1" dirty="0" smtClean="0">
                <a:solidFill>
                  <a:schemeClr val="bg1"/>
                </a:solidFill>
              </a:rPr>
              <a:t>Hosted </a:t>
            </a:r>
            <a:r>
              <a:rPr lang="en-US" sz="1100" b="1" dirty="0">
                <a:solidFill>
                  <a:schemeClr val="bg1"/>
                </a:solidFill>
              </a:rPr>
              <a:t>PBX from </a:t>
            </a:r>
            <a:r>
              <a:rPr lang="en-US" sz="1200" b="1" dirty="0">
                <a:solidFill>
                  <a:srgbClr val="92D050"/>
                </a:solidFill>
              </a:rPr>
              <a:t>UVOCE</a:t>
            </a:r>
            <a:r>
              <a:rPr lang="en-US" sz="1100" b="1" dirty="0">
                <a:solidFill>
                  <a:schemeClr val="bg1"/>
                </a:solidFill>
              </a:rPr>
              <a:t>	</a:t>
            </a:r>
            <a:r>
              <a:rPr lang="en-US" sz="1100" b="1" dirty="0" smtClean="0">
                <a:solidFill>
                  <a:schemeClr val="bg1"/>
                </a:solidFill>
              </a:rPr>
              <a:t>				</a:t>
            </a:r>
            <a:r>
              <a:rPr lang="en-US" sz="1100" b="1" dirty="0">
                <a:solidFill>
                  <a:schemeClr val="bg1"/>
                </a:solidFill>
              </a:rPr>
              <a:t>			 </a:t>
            </a:r>
            <a:r>
              <a:rPr lang="en-US" sz="1100" b="1" dirty="0" smtClean="0">
                <a:solidFill>
                  <a:schemeClr val="bg1"/>
                </a:solidFill>
              </a:rPr>
              <a:t>                                                                        Page 2 </a:t>
            </a:r>
            <a:r>
              <a:rPr lang="en-US" sz="1100" b="1" dirty="0">
                <a:solidFill>
                  <a:schemeClr val="bg1"/>
                </a:solidFill>
              </a:rPr>
              <a:t>of 2</a:t>
            </a:r>
            <a:endParaRPr lang="en-US" sz="1100" b="1" dirty="0">
              <a:solidFill>
                <a:srgbClr val="008000"/>
              </a:solidFill>
            </a:endParaRPr>
          </a:p>
        </p:txBody>
      </p:sp>
      <p:graphicFrame>
        <p:nvGraphicFramePr>
          <p:cNvPr id="29" name="Table 2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772491762"/>
              </p:ext>
            </p:extLst>
          </p:nvPr>
        </p:nvGraphicFramePr>
        <p:xfrm>
          <a:off x="187958" y="6261100"/>
          <a:ext cx="6314442" cy="124358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157221"/>
                <a:gridCol w="3157221"/>
              </a:tblGrid>
              <a:tr h="0">
                <a:tc gridSpan="2">
                  <a:txBody>
                    <a:bodyPr/>
                    <a:lstStyle/>
                    <a:p>
                      <a:r>
                        <a:rPr lang="es-ES_tradnl" sz="1200" b="1" dirty="0" smtClean="0">
                          <a:solidFill>
                            <a:srgbClr val="0098DB"/>
                          </a:solidFill>
                        </a:rPr>
                        <a:t>UVOCE:</a:t>
                      </a:r>
                      <a:endParaRPr lang="en-US" sz="1200" b="1" dirty="0">
                        <a:solidFill>
                          <a:srgbClr val="0098DB"/>
                        </a:solidFill>
                      </a:endParaRPr>
                    </a:p>
                  </a:txBody>
                  <a:tcPr marL="100584" marR="100584" marT="51816" marB="51816">
                    <a:lnR w="28575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945223">
                <a:tc>
                  <a:txBody>
                    <a:bodyPr/>
                    <a:lstStyle/>
                    <a:p>
                      <a:r>
                        <a:rPr lang="en-US" sz="1000" b="0" dirty="0" smtClean="0">
                          <a:solidFill>
                            <a:schemeClr val="tx1"/>
                          </a:solidFill>
                        </a:rPr>
                        <a:t>Fewer than 25 phones: spotlight cost savings/ROI</a:t>
                      </a:r>
                    </a:p>
                    <a:p>
                      <a:pPr marL="114300" indent="-114300">
                        <a:spcBef>
                          <a:spcPts val="300"/>
                        </a:spcBef>
                        <a:buFont typeface="Arial"/>
                        <a:buChar char="•"/>
                      </a:pPr>
                      <a:r>
                        <a:rPr lang="en-US" sz="900" b="0" dirty="0" smtClean="0">
                          <a:solidFill>
                            <a:schemeClr val="tx1"/>
                          </a:solidFill>
                        </a:rPr>
                        <a:t>Cost effectiveness of service and ease of management</a:t>
                      </a:r>
                    </a:p>
                    <a:p>
                      <a:pPr marL="114300" indent="-114300">
                        <a:spcBef>
                          <a:spcPts val="300"/>
                        </a:spcBef>
                        <a:buFont typeface="Arial"/>
                        <a:buChar char="•"/>
                      </a:pPr>
                      <a:r>
                        <a:rPr lang="en-US" sz="900" b="0" dirty="0" smtClean="0">
                          <a:solidFill>
                            <a:schemeClr val="tx1"/>
                          </a:solidFill>
                        </a:rPr>
                        <a:t>Keep your existing phone numbers</a:t>
                      </a:r>
                    </a:p>
                    <a:p>
                      <a:pPr marL="114300" indent="-114300">
                        <a:spcBef>
                          <a:spcPts val="300"/>
                        </a:spcBef>
                        <a:buFont typeface="Arial"/>
                        <a:buChar char="•"/>
                      </a:pPr>
                      <a:r>
                        <a:rPr lang="en-US" sz="900" b="0" dirty="0" smtClean="0">
                          <a:solidFill>
                            <a:schemeClr val="tx1"/>
                          </a:solidFill>
                        </a:rPr>
                        <a:t>No technicians or wiring necessary</a:t>
                      </a:r>
                    </a:p>
                    <a:p>
                      <a:pPr marL="114300" indent="-114300">
                        <a:spcBef>
                          <a:spcPts val="300"/>
                        </a:spcBef>
                        <a:buFont typeface="Arial"/>
                        <a:buChar char="•"/>
                      </a:pPr>
                      <a:r>
                        <a:rPr lang="en-US" sz="900" b="0" dirty="0" smtClean="0">
                          <a:solidFill>
                            <a:srgbClr val="FF0000"/>
                          </a:solidFill>
                        </a:rPr>
                        <a:t>UVOCE</a:t>
                      </a:r>
                      <a:r>
                        <a:rPr lang="en-US" sz="900" b="0" baseline="0" dirty="0" smtClean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en-US" sz="900" b="0" dirty="0" smtClean="0">
                          <a:solidFill>
                            <a:schemeClr val="tx1"/>
                          </a:solidFill>
                        </a:rPr>
                        <a:t>continuously updates service with newest features</a:t>
                      </a:r>
                      <a:endParaRPr lang="en-US" sz="900" b="0" dirty="0">
                        <a:solidFill>
                          <a:schemeClr val="tx1"/>
                        </a:solidFill>
                      </a:endParaRPr>
                    </a:p>
                  </a:txBody>
                  <a:tcPr marL="100584" marR="100584" marT="51816" marB="51816"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0" dirty="0" smtClean="0">
                          <a:solidFill>
                            <a:schemeClr val="tx1"/>
                          </a:solidFill>
                        </a:rPr>
                        <a:t>Above 25 phones: spotlight on control</a:t>
                      </a:r>
                    </a:p>
                    <a:p>
                      <a:pPr marL="171450" indent="-171450">
                        <a:spcBef>
                          <a:spcPts val="300"/>
                        </a:spcBef>
                        <a:buFont typeface="Arial"/>
                        <a:buChar char="•"/>
                      </a:pPr>
                      <a:r>
                        <a:rPr lang="en-US" sz="900" b="0" dirty="0" smtClean="0">
                          <a:solidFill>
                            <a:schemeClr val="tx1"/>
                          </a:solidFill>
                        </a:rPr>
                        <a:t>Ability to configure all features, set up users, manage every aspect of your phone service</a:t>
                      </a:r>
                    </a:p>
                    <a:p>
                      <a:pPr marL="171450" indent="-171450">
                        <a:spcBef>
                          <a:spcPts val="300"/>
                        </a:spcBef>
                        <a:buFont typeface="Arial"/>
                        <a:buChar char="•"/>
                      </a:pPr>
                      <a:r>
                        <a:rPr lang="en-US" sz="900" b="0" dirty="0" smtClean="0">
                          <a:solidFill>
                            <a:schemeClr val="tx1"/>
                          </a:solidFill>
                        </a:rPr>
                        <a:t>Easy to grow, scale, move employees and change settings</a:t>
                      </a:r>
                    </a:p>
                    <a:p>
                      <a:pPr marL="171450" indent="-171450">
                        <a:spcBef>
                          <a:spcPts val="300"/>
                        </a:spcBef>
                        <a:buFont typeface="Arial"/>
                        <a:buChar char="•"/>
                      </a:pPr>
                      <a:r>
                        <a:rPr lang="en-US" sz="900" b="0" dirty="0" smtClean="0">
                          <a:solidFill>
                            <a:schemeClr val="tx1"/>
                          </a:solidFill>
                        </a:rPr>
                        <a:t>Manage multiple offices with no additional complexity</a:t>
                      </a:r>
                      <a:endParaRPr lang="en-US" sz="900" b="0" dirty="0">
                        <a:solidFill>
                          <a:schemeClr val="tx1"/>
                        </a:solidFill>
                      </a:endParaRPr>
                    </a:p>
                  </a:txBody>
                  <a:tcPr marL="100584" marR="100584" marT="51816" marB="51816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cxnSp>
        <p:nvCxnSpPr>
          <p:cNvPr id="4" name="Straight Connector 3"/>
          <p:cNvCxnSpPr/>
          <p:nvPr/>
        </p:nvCxnSpPr>
        <p:spPr>
          <a:xfrm>
            <a:off x="6756400" y="505730"/>
            <a:ext cx="0" cy="6851126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prstDash val="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Content Placeholder 12"/>
          <p:cNvSpPr txBox="1">
            <a:spLocks/>
          </p:cNvSpPr>
          <p:nvPr/>
        </p:nvSpPr>
        <p:spPr>
          <a:xfrm>
            <a:off x="111760" y="505730"/>
            <a:ext cx="6390640" cy="408670"/>
          </a:xfrm>
          <a:prstGeom prst="rect">
            <a:avLst/>
          </a:prstGeom>
        </p:spPr>
        <p:txBody>
          <a:bodyPr vert="horz" lIns="101882" tIns="50941" rIns="101882" bIns="50941" numCol="1" rtlCol="0" anchor="ctr">
            <a:normAutofit/>
          </a:bodyPr>
          <a:lstStyle>
            <a:lvl1pPr marL="382059" indent="-382059" algn="l" defTabSz="509412" rtl="0" eaLnBrk="1" latinLnBrk="0" hangingPunct="1">
              <a:spcBef>
                <a:spcPct val="20000"/>
              </a:spcBef>
              <a:buFont typeface="Arial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27795" indent="-318383" algn="l" defTabSz="509412" rtl="0" eaLnBrk="1" latinLnBrk="0" hangingPunct="1">
              <a:spcBef>
                <a:spcPct val="20000"/>
              </a:spcBef>
              <a:buFont typeface="Arial"/>
              <a:buChar char="–"/>
              <a:defRPr sz="3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73531" indent="-254706" algn="l" defTabSz="509412" rtl="0" eaLnBrk="1" latinLnBrk="0" hangingPunct="1">
              <a:spcBef>
                <a:spcPct val="20000"/>
              </a:spcBef>
              <a:buFont typeface="Arial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782943" indent="-254706" algn="l" defTabSz="509412" rtl="0" eaLnBrk="1" latinLnBrk="0" hangingPunct="1">
              <a:spcBef>
                <a:spcPct val="20000"/>
              </a:spcBef>
              <a:buFont typeface="Arial"/>
              <a:buChar char="–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92355" indent="-254706" algn="l" defTabSz="509412" rtl="0" eaLnBrk="1" latinLnBrk="0" hangingPunct="1">
              <a:spcBef>
                <a:spcPct val="20000"/>
              </a:spcBef>
              <a:buFont typeface="Arial"/>
              <a:buChar char="»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801767" indent="-254706" algn="l" defTabSz="509412" rtl="0" eaLnBrk="1" latinLnBrk="0" hangingPunct="1">
              <a:spcBef>
                <a:spcPct val="20000"/>
              </a:spcBef>
              <a:buFont typeface="Arial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311180" indent="-254706" algn="l" defTabSz="509412" rtl="0" eaLnBrk="1" latinLnBrk="0" hangingPunct="1">
              <a:spcBef>
                <a:spcPct val="20000"/>
              </a:spcBef>
              <a:buFont typeface="Arial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820592" indent="-254706" algn="l" defTabSz="509412" rtl="0" eaLnBrk="1" latinLnBrk="0" hangingPunct="1">
              <a:spcBef>
                <a:spcPct val="20000"/>
              </a:spcBef>
              <a:buFont typeface="Arial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30004" indent="-254706" algn="l" defTabSz="509412" rtl="0" eaLnBrk="1" latinLnBrk="0" hangingPunct="1">
              <a:spcBef>
                <a:spcPct val="20000"/>
              </a:spcBef>
              <a:buFont typeface="Arial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334"/>
              </a:spcBef>
              <a:spcAft>
                <a:spcPts val="334"/>
              </a:spcAft>
              <a:buFont typeface="Arial"/>
              <a:buNone/>
            </a:pPr>
            <a:r>
              <a:rPr lang="en-US" sz="1200" b="1" dirty="0" smtClean="0">
                <a:solidFill>
                  <a:srgbClr val="0098DB"/>
                </a:solidFill>
              </a:rPr>
              <a:t>Five points of differentiation for Hosted PBX:</a:t>
            </a:r>
          </a:p>
        </p:txBody>
      </p:sp>
      <p:graphicFrame>
        <p:nvGraphicFramePr>
          <p:cNvPr id="19" name="Table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866267712"/>
              </p:ext>
            </p:extLst>
          </p:nvPr>
        </p:nvGraphicFramePr>
        <p:xfrm>
          <a:off x="194222" y="949495"/>
          <a:ext cx="6308178" cy="229362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102726"/>
                <a:gridCol w="2102726"/>
                <a:gridCol w="2102726"/>
              </a:tblGrid>
              <a:tr h="213508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1. Communicate more effectively</a:t>
                      </a:r>
                      <a:endParaRPr lang="en-US" sz="1000" b="0" i="0" u="none" strike="noStrike" kern="1200" baseline="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R w="1270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2. Simplify management &amp; scaling</a:t>
                      </a:r>
                      <a:endParaRPr lang="en-US" sz="1000" b="0" i="0" u="none" strike="noStrike" kern="1200" baseline="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3. Lower your costs</a:t>
                      </a:r>
                      <a:endParaRPr lang="en-US" sz="1000" b="0" i="0" u="none" strike="noStrike" kern="1200" baseline="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481213"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0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Rich, Fortune 500-grade features help you operate more effectively.</a:t>
                      </a:r>
                    </a:p>
                    <a:p>
                      <a:pPr marL="114300" indent="-114300">
                        <a:spcBef>
                          <a:spcPts val="300"/>
                        </a:spcBef>
                        <a:spcAft>
                          <a:spcPts val="0"/>
                        </a:spcAft>
                        <a:buFont typeface="Arial"/>
                        <a:buChar char="•"/>
                      </a:pPr>
                      <a:r>
                        <a:rPr lang="en-US" sz="9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Automated attendant (multi-level)answers and routes every call</a:t>
                      </a:r>
                    </a:p>
                    <a:p>
                      <a:pPr marL="114300" indent="-114300">
                        <a:spcBef>
                          <a:spcPts val="300"/>
                        </a:spcBef>
                        <a:spcAft>
                          <a:spcPts val="0"/>
                        </a:spcAft>
                        <a:buFont typeface="Arial"/>
                        <a:buChar char="•"/>
                      </a:pPr>
                      <a:r>
                        <a:rPr lang="en-US" sz="9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Hunt groups ring multiple people at once or sequentially</a:t>
                      </a:r>
                    </a:p>
                    <a:p>
                      <a:pPr marL="114300" indent="-114300">
                        <a:spcBef>
                          <a:spcPts val="300"/>
                        </a:spcBef>
                        <a:spcAft>
                          <a:spcPts val="0"/>
                        </a:spcAft>
                        <a:buFont typeface="Arial"/>
                        <a:buChar char="•"/>
                      </a:pPr>
                      <a:r>
                        <a:rPr lang="en-US" sz="9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Click-to-Call connects phones </a:t>
                      </a:r>
                    </a:p>
                    <a:p>
                      <a:pPr marL="114300" indent="-114300">
                        <a:spcBef>
                          <a:spcPts val="300"/>
                        </a:spcBef>
                        <a:spcAft>
                          <a:spcPts val="0"/>
                        </a:spcAft>
                        <a:buFont typeface="Arial"/>
                        <a:buChar char="•"/>
                      </a:pPr>
                      <a:r>
                        <a:rPr lang="en-US" sz="9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Find Me/Follow Me forwards calls to your mobile and other numbers</a:t>
                      </a:r>
                    </a:p>
                    <a:p>
                      <a:pPr marL="114300" indent="-114300">
                        <a:spcBef>
                          <a:spcPts val="300"/>
                        </a:spcBef>
                        <a:spcAft>
                          <a:spcPts val="0"/>
                        </a:spcAft>
                        <a:buFont typeface="Arial"/>
                        <a:buChar char="•"/>
                      </a:pPr>
                      <a:r>
                        <a:rPr lang="en-US" sz="9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Conferencing dial-in numbers connect up to 20 people</a:t>
                      </a:r>
                    </a:p>
                    <a:p>
                      <a:pPr marL="114300" indent="-114300">
                        <a:spcBef>
                          <a:spcPts val="300"/>
                        </a:spcBef>
                        <a:spcAft>
                          <a:spcPts val="0"/>
                        </a:spcAft>
                        <a:buFont typeface="Arial"/>
                        <a:buChar char="•"/>
                      </a:pPr>
                      <a:r>
                        <a:rPr lang="en-US" sz="9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And much more</a:t>
                      </a:r>
                    </a:p>
                  </a:txBody>
                  <a:tcPr>
                    <a:lnR w="1270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05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Our powerful and intuitive web-based control panel dramatically simplifies moves, adds, and changes.</a:t>
                      </a:r>
                    </a:p>
                    <a:p>
                      <a:pPr marL="114300" indent="-114300">
                        <a:spcBef>
                          <a:spcPts val="300"/>
                        </a:spcBef>
                        <a:spcAft>
                          <a:spcPts val="300"/>
                        </a:spcAft>
                        <a:buFont typeface="Arial"/>
                        <a:buChar char="•"/>
                      </a:pPr>
                      <a:r>
                        <a:rPr lang="en-US" sz="9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Easily manage upgrades, feature introductions, migration and scaling</a:t>
                      </a:r>
                    </a:p>
                    <a:p>
                      <a:pPr marL="114300" indent="-114300">
                        <a:spcBef>
                          <a:spcPts val="300"/>
                        </a:spcBef>
                        <a:spcAft>
                          <a:spcPts val="300"/>
                        </a:spcAft>
                        <a:buFont typeface="Arial"/>
                        <a:buChar char="•"/>
                      </a:pPr>
                      <a:r>
                        <a:rPr lang="en-US" sz="9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Retain granular control to configure your phone system to match your exact needs</a:t>
                      </a:r>
                      <a:r>
                        <a:rPr lang="en-US" sz="10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	</a:t>
                      </a:r>
                    </a:p>
                  </a:txBody>
                  <a:tcPr>
                    <a:lnL w="1270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05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Preserve you capital, reduce system expenses, and cut operating costs.</a:t>
                      </a:r>
                    </a:p>
                    <a:p>
                      <a:pPr marL="114300" indent="-114300">
                        <a:spcBef>
                          <a:spcPts val="300"/>
                        </a:spcBef>
                        <a:spcAft>
                          <a:spcPts val="300"/>
                        </a:spcAft>
                        <a:buFont typeface="Arial"/>
                        <a:buChar char="•"/>
                      </a:pPr>
                      <a:r>
                        <a:rPr lang="en-US" sz="9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No need to invest capital in rapidly depreciating on-premise phone systems</a:t>
                      </a:r>
                    </a:p>
                    <a:p>
                      <a:pPr marL="114300" indent="-114300">
                        <a:spcBef>
                          <a:spcPts val="300"/>
                        </a:spcBef>
                        <a:spcAft>
                          <a:spcPts val="300"/>
                        </a:spcAft>
                        <a:buFont typeface="Arial"/>
                        <a:buChar char="•"/>
                      </a:pPr>
                      <a:r>
                        <a:rPr lang="en-US" sz="9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Slash operating expenses by eliminating maintenance, upgrades, software license and telco costs</a:t>
                      </a:r>
                    </a:p>
                    <a:p>
                      <a:pPr marL="114300" indent="-114300">
                        <a:spcBef>
                          <a:spcPts val="300"/>
                        </a:spcBef>
                        <a:spcAft>
                          <a:spcPts val="300"/>
                        </a:spcAft>
                        <a:buFont typeface="Arial"/>
                        <a:buChar char="•"/>
                      </a:pPr>
                      <a:r>
                        <a:rPr lang="en-US" sz="9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Cut costs with unlimited local and long distance calling to US and Canada</a:t>
                      </a:r>
                      <a:r>
                        <a:rPr lang="en-US" sz="10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	</a:t>
                      </a:r>
                    </a:p>
                  </a:txBody>
                  <a:tcPr>
                    <a:lnL w="1270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pic>
        <p:nvPicPr>
          <p:cNvPr id="20" name="Picture 1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3035300" y="3238500"/>
            <a:ext cx="622300" cy="825500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4400" y="3340100"/>
            <a:ext cx="740780" cy="609600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94300" y="3290621"/>
            <a:ext cx="673100" cy="614204"/>
          </a:xfrm>
          <a:prstGeom prst="rect">
            <a:avLst/>
          </a:prstGeom>
        </p:spPr>
      </p:pic>
      <p:graphicFrame>
        <p:nvGraphicFramePr>
          <p:cNvPr id="28" name="Table 2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546187960"/>
              </p:ext>
            </p:extLst>
          </p:nvPr>
        </p:nvGraphicFramePr>
        <p:xfrm>
          <a:off x="194222" y="4124495"/>
          <a:ext cx="6308178" cy="156590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154089"/>
                <a:gridCol w="3154089"/>
              </a:tblGrid>
              <a:tr h="217641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4. Free migration and 24/7 support</a:t>
                      </a:r>
                      <a:endParaRPr lang="en-US" sz="1000" b="0" i="0" u="none" strike="noStrike" kern="1200" baseline="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R w="1270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5. Integrate with our other services and business tools</a:t>
                      </a:r>
                      <a:endParaRPr lang="en-US" sz="1000" b="0" i="0" u="none" strike="noStrike" kern="1200" baseline="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322064"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0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Keep your attention on growing your business.</a:t>
                      </a:r>
                    </a:p>
                    <a:p>
                      <a:pPr marL="114300" indent="-114300">
                        <a:spcBef>
                          <a:spcPts val="300"/>
                        </a:spcBef>
                        <a:spcAft>
                          <a:spcPts val="0"/>
                        </a:spcAft>
                        <a:buFont typeface="Arial"/>
                        <a:buChar char="•"/>
                      </a:pPr>
                      <a:r>
                        <a:rPr lang="en-US" sz="9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Our Cloud Concierge™ team ports over your phone numbers and sets up users, ensuring a smooth transition</a:t>
                      </a:r>
                    </a:p>
                    <a:p>
                      <a:pPr marL="114300" marR="0" indent="-114300" algn="l" defTabSz="509412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/>
                        <a:buChar char="•"/>
                        <a:tabLst/>
                        <a:defRPr/>
                      </a:pPr>
                      <a:r>
                        <a:rPr lang="en-US" sz="9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Our 24/7/365 support is standard just in case you need it Enterprise-grade datacenters, providers, software &amp; high availability hardware</a:t>
                      </a:r>
                    </a:p>
                  </a:txBody>
                  <a:tcPr>
                    <a:lnR w="1270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05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Hosted PBX integrates directly with </a:t>
                      </a:r>
                      <a:r>
                        <a:rPr lang="en-US" sz="1050" b="0" i="0" u="none" strike="noStrike" kern="1200" baseline="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UVOCE </a:t>
                      </a:r>
                      <a:r>
                        <a:rPr lang="en-US" sz="105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full suite of business applications.</a:t>
                      </a:r>
                    </a:p>
                    <a:p>
                      <a:pPr marL="171450" indent="-171450">
                        <a:spcBef>
                          <a:spcPts val="300"/>
                        </a:spcBef>
                        <a:spcAft>
                          <a:spcPts val="0"/>
                        </a:spcAft>
                        <a:buFont typeface="Arial"/>
                        <a:buChar char="•"/>
                      </a:pPr>
                      <a:r>
                        <a:rPr lang="en-US" sz="9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Unlock productivity benefits of  Click-to-Call and more</a:t>
                      </a:r>
                    </a:p>
                    <a:p>
                      <a:pPr marL="171450" indent="-171450">
                        <a:spcBef>
                          <a:spcPts val="300"/>
                        </a:spcBef>
                        <a:spcAft>
                          <a:spcPts val="0"/>
                        </a:spcAft>
                        <a:buFont typeface="Arial"/>
                        <a:buChar char="•"/>
                      </a:pPr>
                      <a:r>
                        <a:rPr lang="en-US" sz="9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Every element is fully managed &amp; delivered from the cloud</a:t>
                      </a:r>
                    </a:p>
                    <a:p>
                      <a:pPr marL="171450" indent="-171450">
                        <a:spcBef>
                          <a:spcPts val="300"/>
                        </a:spcBef>
                        <a:spcAft>
                          <a:spcPts val="0"/>
                        </a:spcAft>
                        <a:buFont typeface="Arial"/>
                        <a:buChar char="•"/>
                      </a:pPr>
                      <a:r>
                        <a:rPr lang="en-US" sz="9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Impeccable security and reliability, broad ease-of use, 24/7 access to onboarding and support... all from a single vendor</a:t>
                      </a:r>
                      <a:endParaRPr lang="en-US" sz="1000" b="0" i="0" u="none" strike="noStrike" kern="1200" baseline="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pic>
        <p:nvPicPr>
          <p:cNvPr id="26" name="Picture 2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58234" y="5548250"/>
            <a:ext cx="582960" cy="469901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724400" y="5515951"/>
            <a:ext cx="600467" cy="584665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6978701" y="570585"/>
            <a:ext cx="2406974" cy="5516895"/>
          </a:xfrm>
          <a:prstGeom prst="rect">
            <a:avLst/>
          </a:prstGeom>
          <a:blipFill>
            <a:blip r:embed="rId7"/>
            <a:tile tx="0" ty="0" sx="100000" sy="100000" flip="none" algn="tl"/>
          </a:blipFill>
          <a:ln w="28575">
            <a:solidFill>
              <a:srgbClr val="4DB7E6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>
                <a:solidFill>
                  <a:srgbClr val="00B050"/>
                </a:solidFill>
              </a:rPr>
              <a:t>SELECT </a:t>
            </a:r>
            <a:r>
              <a:rPr lang="en-US" sz="1100" b="1" dirty="0" smtClean="0">
                <a:solidFill>
                  <a:srgbClr val="00B050"/>
                </a:solidFill>
              </a:rPr>
              <a:t>FEATURES..</a:t>
            </a:r>
            <a:r>
              <a:rPr lang="en-US" sz="1100" b="1" dirty="0" err="1" smtClean="0">
                <a:solidFill>
                  <a:srgbClr val="00B050"/>
                </a:solidFill>
              </a:rPr>
              <a:t>contd</a:t>
            </a:r>
            <a:r>
              <a:rPr lang="en-US" sz="1100" b="1" dirty="0" smtClean="0">
                <a:solidFill>
                  <a:srgbClr val="00B050"/>
                </a:solidFill>
              </a:rPr>
              <a:t>..</a:t>
            </a:r>
          </a:p>
          <a:p>
            <a:pPr algn="ctr"/>
            <a:endParaRPr lang="en-US" sz="1100" b="1" dirty="0">
              <a:solidFill>
                <a:srgbClr val="00B050"/>
              </a:solidFill>
            </a:endParaRPr>
          </a:p>
          <a:p>
            <a:pPr algn="just">
              <a:spcBef>
                <a:spcPts val="300"/>
              </a:spcBef>
            </a:pPr>
            <a:r>
              <a:rPr lang="en-US" sz="1100" dirty="0"/>
              <a:t>◦ N-way Call◦ Phone Status◦ Selective Call Acceptance◦ Selective Call Rejection◦ Sequential Ring,◦ Shared Call Appearance◦ Simultaneous Ring Personal◦ Video Telephony◦ Voicemail◦ Default Greetings◦ Customizable Greetings◦ Name Recording◦ Email Notification◦ Voicemail Forwarding◦ Forwarding to Email◦ User Portal (View, Save Delete)◦ Voice Messaging Group◦ Voice Messaging Call Back◦ Web User Console◦ Contact List◦ Dial by Contact Name◦ Inbound Call Handling Rules◦ Screen Pop for CRM support , Group Features◦ Authorization Group Codes◦ Auto Attendants◦ Personal Auto Attendants,◦ Attendant Console,◦ </a:t>
            </a:r>
            <a:r>
              <a:rPr lang="en-US" sz="1100" dirty="0" smtClean="0"/>
              <a:t> </a:t>
            </a:r>
            <a:r>
              <a:rPr lang="en-US" sz="1100" dirty="0"/>
              <a:t>Detailed reports ◦ International calls blocking, Calling Plans (Incoming, Outgoing)◦ Configurable Extension Dialing◦ Configurable Feature Codes◦ Device Inventory◦  Group Announcements,◦ Hunt Groups◦ Instant Group Call◦ Office Manager Portal (Web portal)◦ Printable Group Directory ◦ Simultaneous Ring (group)◦ Video Conference (external </a:t>
            </a:r>
            <a:r>
              <a:rPr lang="en-US" sz="1100" dirty="0" err="1"/>
              <a:t>MCU</a:t>
            </a:r>
            <a:r>
              <a:rPr lang="en-US" sz="1100" dirty="0"/>
              <a:t>).</a:t>
            </a:r>
          </a:p>
          <a:p>
            <a:pPr algn="just"/>
            <a:endParaRPr lang="en-US" dirty="0"/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216533" y="6083493"/>
            <a:ext cx="1793164" cy="102688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927494" y="7110374"/>
            <a:ext cx="275051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rgbClr val="FF0000"/>
                </a:solidFill>
              </a:rPr>
              <a:t>www.uvoce.com</a:t>
            </a:r>
            <a:endParaRPr lang="en-US" sz="1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8818447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539</TotalTime>
  <Words>1097</Words>
  <Application>Microsoft Office PowerPoint</Application>
  <PresentationFormat>Custom</PresentationFormat>
  <Paragraphs>95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Hosted PBX from UVOCE         Page 1 of 2</vt:lpstr>
      <vt:lpstr>Hosted PBX from UVOCE                                                                                 Page 2 of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Cloud Server from [COMPANY NAME]    1    Questions? Contact us at XXX-XXX-XXXX</dc:title>
  <dc:creator>Matthew Hobby</dc:creator>
  <cp:lastModifiedBy>atul</cp:lastModifiedBy>
  <cp:revision>160</cp:revision>
  <dcterms:created xsi:type="dcterms:W3CDTF">2012-10-17T19:28:09Z</dcterms:created>
  <dcterms:modified xsi:type="dcterms:W3CDTF">2013-11-22T23:16:39Z</dcterms:modified>
</cp:coreProperties>
</file>